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301" r:id="rId3"/>
    <p:sldId id="257" r:id="rId4"/>
    <p:sldId id="287" r:id="rId5"/>
    <p:sldId id="303" r:id="rId6"/>
    <p:sldId id="288" r:id="rId7"/>
    <p:sldId id="304" r:id="rId8"/>
    <p:sldId id="284" r:id="rId9"/>
    <p:sldId id="305" r:id="rId10"/>
    <p:sldId id="285" r:id="rId11"/>
    <p:sldId id="306" r:id="rId12"/>
    <p:sldId id="293" r:id="rId13"/>
    <p:sldId id="307" r:id="rId14"/>
    <p:sldId id="291" r:id="rId15"/>
    <p:sldId id="308" r:id="rId16"/>
    <p:sldId id="289" r:id="rId17"/>
    <p:sldId id="309" r:id="rId18"/>
    <p:sldId id="294" r:id="rId19"/>
    <p:sldId id="290" r:id="rId20"/>
    <p:sldId id="310" r:id="rId21"/>
    <p:sldId id="295" r:id="rId22"/>
    <p:sldId id="296" r:id="rId23"/>
    <p:sldId id="311" r:id="rId24"/>
    <p:sldId id="299" r:id="rId25"/>
    <p:sldId id="312" r:id="rId26"/>
    <p:sldId id="297" r:id="rId27"/>
    <p:sldId id="286" r:id="rId28"/>
    <p:sldId id="314" r:id="rId29"/>
    <p:sldId id="313" r:id="rId30"/>
    <p:sldId id="298" r:id="rId31"/>
  </p:sldIdLst>
  <p:sldSz cx="18288000" cy="10287000"/>
  <p:notesSz cx="6858000" cy="9144000"/>
  <p:embeddedFontLst>
    <p:embeddedFont>
      <p:font typeface="Maplestory Bold" panose="020B0803020000020004" pitchFamily="34" charset="-127"/>
      <p:bold r:id="rId33"/>
    </p:embeddedFont>
    <p:embeddedFont>
      <p:font typeface="Maplestory Light" panose="020B0803020000020004" pitchFamily="34" charset="-127"/>
      <p:regular r:id="rId34"/>
    </p:embeddedFont>
    <p:embeddedFont>
      <p:font typeface="맑은 고딕" panose="020B0503020000020004" pitchFamily="34" charset="-12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93" autoAdjust="0"/>
    <p:restoredTop sz="95833" autoAdjust="0"/>
  </p:normalViewPr>
  <p:slideViewPr>
    <p:cSldViewPr>
      <p:cViewPr varScale="1">
        <p:scale>
          <a:sx n="43" d="100"/>
          <a:sy n="43" d="100"/>
        </p:scale>
        <p:origin x="280" y="10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10282-4E42-454C-A3E8-F4962DD813AB}" type="datetimeFigureOut">
              <a:rPr kumimoji="1" lang="ko-KR" altLang="en-US" smtClean="0"/>
              <a:t>2024. 10. 19.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77A29-A0BA-5C47-BDD7-1F018E054D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8364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해파리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사고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증가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해양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활동의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안전성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필요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해양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생태계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변화에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대한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인식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77A29-A0BA-5C47-BDD7-1F018E054DBD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0394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52933-4833-9CA1-B722-0C2BA021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9EECD2-D14C-CD4A-8C4B-4041647A3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3D08A7-C7D0-0C87-234F-08900BA4E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해파리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사고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증가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해양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활동의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안전성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필요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해양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생태계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변화에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대한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인식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72176F-1BF2-9525-5EB5-160E07C956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77A29-A0BA-5C47-BDD7-1F018E054DBD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5969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b="1" dirty="0" err="1"/>
              <a:t>Leaflet.js</a:t>
            </a:r>
            <a:r>
              <a:rPr lang="en" altLang="ko-KR" dirty="0"/>
              <a:t>:</a:t>
            </a:r>
            <a:r>
              <a:rPr lang="ko-KR" altLang="en-US" dirty="0"/>
              <a:t>오픈소스 </a:t>
            </a:r>
            <a:r>
              <a:rPr lang="en" altLang="ko-KR" dirty="0"/>
              <a:t>JavaScript </a:t>
            </a:r>
            <a:r>
              <a:rPr lang="ko-KR" altLang="en-US" dirty="0"/>
              <a:t>라이브러리인 </a:t>
            </a:r>
            <a:r>
              <a:rPr lang="en" altLang="ko-KR" dirty="0"/>
              <a:t>Leaflet</a:t>
            </a:r>
            <a:r>
              <a:rPr lang="ko-KR" altLang="en-US" dirty="0"/>
              <a:t>을 사용하여 지도 및 지리 정보 시스템</a:t>
            </a:r>
            <a:r>
              <a:rPr lang="en-US" altLang="ko-KR" dirty="0"/>
              <a:t>(</a:t>
            </a:r>
            <a:r>
              <a:rPr lang="en" altLang="ko-KR" dirty="0"/>
              <a:t>GIS) </a:t>
            </a:r>
            <a:r>
              <a:rPr lang="ko-KR" altLang="en-US" dirty="0"/>
              <a:t>기능을 구현합니다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ko-KR" altLang="en-US" dirty="0"/>
              <a:t>지도 표시와 마커 추가를 위해 사용됩니다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77A29-A0BA-5C47-BDD7-1F018E054DBD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106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C33E4-FBF1-1471-C342-2E4BE7D49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7E9E19-CD40-2E36-EE90-9DEDD6D9C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D5874E-2384-2F9F-670D-F52831A77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b="1" dirty="0" err="1"/>
              <a:t>Leaflet.js</a:t>
            </a:r>
            <a:r>
              <a:rPr lang="en" altLang="ko-KR" dirty="0"/>
              <a:t>:</a:t>
            </a:r>
            <a:r>
              <a:rPr lang="ko-KR" altLang="en-US" dirty="0"/>
              <a:t>오픈소스 </a:t>
            </a:r>
            <a:r>
              <a:rPr lang="en" altLang="ko-KR" dirty="0"/>
              <a:t>JavaScript </a:t>
            </a:r>
            <a:r>
              <a:rPr lang="ko-KR" altLang="en-US" dirty="0"/>
              <a:t>라이브러리인 </a:t>
            </a:r>
            <a:r>
              <a:rPr lang="en" altLang="ko-KR" dirty="0"/>
              <a:t>Leaflet</a:t>
            </a:r>
            <a:r>
              <a:rPr lang="ko-KR" altLang="en-US" dirty="0"/>
              <a:t>을 사용하여 지도 및 지리 정보 시스템</a:t>
            </a:r>
            <a:r>
              <a:rPr lang="en-US" altLang="ko-KR" dirty="0"/>
              <a:t>(</a:t>
            </a:r>
            <a:r>
              <a:rPr lang="en" altLang="ko-KR" dirty="0"/>
              <a:t>GIS) </a:t>
            </a:r>
            <a:r>
              <a:rPr lang="ko-KR" altLang="en-US" dirty="0"/>
              <a:t>기능을 구현합니다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ko-KR" altLang="en-US" dirty="0"/>
              <a:t>지도 표시와 마커 추가를 위해 사용됩니다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B4D7EE-D692-15EA-0B19-D47777F3C5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77A29-A0BA-5C47-BDD7-1F018E054DBD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222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C1024-A7A4-A5B2-ADD0-3E5ED3B5B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795D45-8DD8-5788-F9DF-A68EB6422F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C8679D-8A09-FFBB-9D1E-F8ED03037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27CC0E-BAFD-4372-F2B2-07159E7E28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77A29-A0BA-5C47-BDD7-1F018E054DBD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4896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실시간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해파리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출현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정보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제공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및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사용자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경고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해파리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이미지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인식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시스템을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통한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해파리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종류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자동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식별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사용자에게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해파리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종류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및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대처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방법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안내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>
                <a:solidFill>
                  <a:srgbClr val="000000"/>
                </a:solidFill>
                <a:ea typeface="Maplestory Light"/>
              </a:rPr>
              <a:t>사고 예방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연구협력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&amp;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안전교육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>
                <a:solidFill>
                  <a:srgbClr val="000000"/>
                </a:solidFill>
                <a:ea typeface="Maplestory Light"/>
              </a:rPr>
              <a:t>-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해양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연구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및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환경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단체와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협력하여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공동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연구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진행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-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지역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사회와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협력하여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안전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교육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및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캠페인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확장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생태적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이해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증진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>
                <a:solidFill>
                  <a:srgbClr val="000000"/>
                </a:solidFill>
                <a:ea typeface="Maplestory Light"/>
              </a:rPr>
              <a:t>-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해파리의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생태적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역할에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대한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이해를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높이고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 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해양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생태계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보호에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기여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77A29-A0BA-5C47-BDD7-1F018E054DBD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7539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FFCC5-DC06-9CCD-A4BE-B7C322232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90714E-8FFF-1531-069C-EAB79958E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7B82A-D554-63EF-CEAA-0690CFED7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실시간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해파리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출현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정보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제공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및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사용자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경고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해파리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이미지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인식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시스템을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통한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해파리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종류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자동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식별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사용자에게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해파리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종류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및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대처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방법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안내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>
                <a:solidFill>
                  <a:srgbClr val="000000"/>
                </a:solidFill>
                <a:ea typeface="Maplestory Light"/>
              </a:rPr>
              <a:t>사고 예방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연구협력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&amp;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안전교육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>
                <a:solidFill>
                  <a:srgbClr val="000000"/>
                </a:solidFill>
                <a:ea typeface="Maplestory Light"/>
              </a:rPr>
              <a:t>-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해양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연구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및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환경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단체와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협력하여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공동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연구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진행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-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지역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사회와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협력하여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안전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교육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및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캠페인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확장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생태적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이해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증진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>
                <a:solidFill>
                  <a:srgbClr val="000000"/>
                </a:solidFill>
                <a:ea typeface="Maplestory Light"/>
              </a:rPr>
              <a:t>-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해파리의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생태적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역할에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대한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이해를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높이고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 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해양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생태계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보호에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기여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CB61D8-EB16-7931-C828-D63863621B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77A29-A0BA-5C47-BDD7-1F018E054DBD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5574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35C95-CA53-C16F-0123-C6AD8942D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CA4928-8191-D3A4-3453-B523C48DCF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10896F-977C-AAA0-859A-DEE659FC60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실시간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해파리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출현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정보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제공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및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사용자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경고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해파리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이미지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인식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시스템을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통한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해파리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종류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자동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식별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사용자에게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해파리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종류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및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대처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방법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안내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>
                <a:solidFill>
                  <a:srgbClr val="000000"/>
                </a:solidFill>
                <a:ea typeface="Maplestory Light"/>
              </a:rPr>
              <a:t>사고 예방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연구협력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&amp;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안전교육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>
                <a:solidFill>
                  <a:srgbClr val="000000"/>
                </a:solidFill>
                <a:ea typeface="Maplestory Light"/>
              </a:rPr>
              <a:t>-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해양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연구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및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환경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단체와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협력하여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공동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연구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진행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-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지역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사회와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협력하여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안전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교육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및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캠페인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확장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생태적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이해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증진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>
                <a:solidFill>
                  <a:srgbClr val="000000"/>
                </a:solidFill>
                <a:ea typeface="Maplestory Light"/>
              </a:rPr>
              <a:t>-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해파리의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생태적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역할에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대한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이해를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높이고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 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해양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생태계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보호에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기여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67D042-0A3D-10D5-800E-F5E143372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77A29-A0BA-5C47-BDD7-1F018E054DBD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1879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BEA3B-A49D-07A1-F422-B45B37FF6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B6CB1C-E865-5C47-C956-EC067E201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62E393-AFB6-1593-09CF-F42D45E70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실시간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해파리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출현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정보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제공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및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사용자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경고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해파리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이미지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인식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시스템을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통한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해파리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종류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자동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식별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사용자에게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해파리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종류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및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대처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방법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안내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>
                <a:solidFill>
                  <a:srgbClr val="000000"/>
                </a:solidFill>
                <a:ea typeface="Maplestory Light"/>
              </a:rPr>
              <a:t>사고 예방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연구협력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&amp;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안전교육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>
                <a:solidFill>
                  <a:srgbClr val="000000"/>
                </a:solidFill>
                <a:ea typeface="Maplestory Light"/>
              </a:rPr>
              <a:t>-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해양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연구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및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환경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단체와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협력하여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공동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연구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진행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-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지역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사회와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협력하여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안전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교육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및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캠페인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확장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생태적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이해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증진</a:t>
            </a: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>
                <a:solidFill>
                  <a:srgbClr val="000000"/>
                </a:solidFill>
                <a:ea typeface="Maplestory Light"/>
              </a:rPr>
              <a:t>-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해파리의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생태적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역할에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대한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이해를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높이고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 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해양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생태계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보호에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Maplestory Light"/>
              </a:rPr>
              <a:t>기여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b="0" i="0" u="none" strike="noStrike" dirty="0">
              <a:solidFill>
                <a:srgbClr val="000000"/>
              </a:solidFill>
              <a:ea typeface="Maplestory Light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9075E9-E52A-993F-ADB6-4DC87DCB3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77A29-A0BA-5C47-BDD7-1F018E054DBD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7240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9.png"/><Relationship Id="rId7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9.png"/><Relationship Id="rId7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10" Type="http://schemas.openxmlformats.org/officeDocument/2006/relationships/image" Target="../media/image34.jpeg"/><Relationship Id="rId4" Type="http://schemas.openxmlformats.org/officeDocument/2006/relationships/image" Target="../media/image9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2.jpeg"/><Relationship Id="rId5" Type="http://schemas.openxmlformats.org/officeDocument/2006/relationships/image" Target="../media/image10.png"/><Relationship Id="rId10" Type="http://schemas.openxmlformats.org/officeDocument/2006/relationships/image" Target="../media/image51.png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3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5">
            <a:extLst>
              <a:ext uri="{FF2B5EF4-FFF2-40B4-BE49-F238E27FC236}">
                <a16:creationId xmlns:a16="http://schemas.microsoft.com/office/drawing/2014/main" id="{0655477B-E52F-EE26-EF7F-33F7760C96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rot="8700000">
            <a:off x="9232900" y="5918200"/>
            <a:ext cx="11976100" cy="66675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10216093">
            <a:off x="751361" y="5336353"/>
            <a:ext cx="4085281" cy="40852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19836787">
            <a:off x="13977134" y="549661"/>
            <a:ext cx="4089400" cy="408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-1200000">
            <a:off x="3877784" y="5487575"/>
            <a:ext cx="1257300" cy="189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2102869">
            <a:off x="13186811" y="1324339"/>
            <a:ext cx="1317635" cy="190325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9988891">
            <a:off x="12847475" y="5615310"/>
            <a:ext cx="1333628" cy="174467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2721592">
            <a:off x="1533439" y="430404"/>
            <a:ext cx="2998187" cy="299818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E37868-E220-1309-2AE4-57E922D82258}"/>
              </a:ext>
            </a:extLst>
          </p:cNvPr>
          <p:cNvGrpSpPr/>
          <p:nvPr/>
        </p:nvGrpSpPr>
        <p:grpSpPr>
          <a:xfrm>
            <a:off x="6091600" y="3078997"/>
            <a:ext cx="6527800" cy="4198102"/>
            <a:chOff x="6335243" y="2932580"/>
            <a:chExt cx="6527800" cy="4198102"/>
          </a:xfrm>
        </p:grpSpPr>
        <p:sp>
          <p:nvSpPr>
            <p:cNvPr id="13" name="TextBox 13"/>
            <p:cNvSpPr txBox="1"/>
            <p:nvPr/>
          </p:nvSpPr>
          <p:spPr>
            <a:xfrm>
              <a:off x="6335243" y="2932580"/>
              <a:ext cx="65278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2800" b="0" i="0" u="none" strike="noStrike" dirty="0">
                  <a:solidFill>
                    <a:srgbClr val="000000"/>
                  </a:solidFill>
                  <a:ea typeface="Maplestory Bold"/>
                </a:rPr>
                <a:t>해파리</a:t>
              </a:r>
              <a:r>
                <a:rPr lang="en-US" sz="2800" b="0" i="0" u="none" strike="noStrike" dirty="0">
                  <a:solidFill>
                    <a:srgbClr val="000000"/>
                  </a:solidFill>
                  <a:latin typeface="Maplestory Bold"/>
                </a:rPr>
                <a:t> </a:t>
              </a:r>
              <a:r>
                <a:rPr lang="ko-KR" sz="2800" b="0" i="0" u="none" strike="noStrike" dirty="0">
                  <a:solidFill>
                    <a:srgbClr val="000000"/>
                  </a:solidFill>
                  <a:ea typeface="Maplestory Bold"/>
                </a:rPr>
                <a:t>위험</a:t>
              </a:r>
              <a:r>
                <a:rPr lang="en-US" sz="2800" b="0" i="0" u="none" strike="noStrike" dirty="0">
                  <a:solidFill>
                    <a:srgbClr val="000000"/>
                  </a:solidFill>
                  <a:latin typeface="Maplestory Bold"/>
                </a:rPr>
                <a:t> </a:t>
              </a:r>
              <a:r>
                <a:rPr lang="ko-KR" sz="2800" b="0" i="0" u="none" strike="noStrike" dirty="0">
                  <a:solidFill>
                    <a:srgbClr val="000000"/>
                  </a:solidFill>
                  <a:ea typeface="Maplestory Bold"/>
                </a:rPr>
                <a:t>경고</a:t>
              </a:r>
              <a:r>
                <a:rPr lang="en-US" sz="2800" b="0" i="0" u="none" strike="noStrike" dirty="0">
                  <a:solidFill>
                    <a:srgbClr val="000000"/>
                  </a:solidFill>
                  <a:latin typeface="Maplestory Bold"/>
                </a:rPr>
                <a:t> </a:t>
              </a:r>
              <a:r>
                <a:rPr lang="ko-KR" sz="2800" b="0" i="0" u="none" strike="noStrike" dirty="0">
                  <a:solidFill>
                    <a:srgbClr val="000000"/>
                  </a:solidFill>
                  <a:ea typeface="Maplestory Bold"/>
                </a:rPr>
                <a:t>서비스</a:t>
              </a: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9"/>
            <a:srcRect l="10794" t="21791" r="38474" b="57780"/>
            <a:stretch/>
          </p:blipFill>
          <p:spPr>
            <a:xfrm>
              <a:off x="6422736" y="3626946"/>
              <a:ext cx="6352814" cy="1797966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6752642" y="5671259"/>
              <a:ext cx="56007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3200" b="0" i="0" u="none" strike="noStrike" dirty="0">
                  <a:solidFill>
                    <a:srgbClr val="000000"/>
                  </a:solidFill>
                  <a:ea typeface="Maplestory Light"/>
                </a:rPr>
                <a:t>제</a:t>
              </a:r>
              <a:r>
                <a:rPr lang="en-US" sz="3200" b="0" i="0" u="none" strike="noStrike" dirty="0">
                  <a:solidFill>
                    <a:srgbClr val="000000"/>
                  </a:solidFill>
                  <a:latin typeface="Maplestory Light"/>
                </a:rPr>
                <a:t> 1</a:t>
              </a:r>
              <a:r>
                <a:rPr lang="ko-KR" sz="3200" b="0" i="0" u="none" strike="noStrike" dirty="0">
                  <a:solidFill>
                    <a:srgbClr val="000000"/>
                  </a:solidFill>
                  <a:ea typeface="Maplestory Light"/>
                </a:rPr>
                <a:t>회</a:t>
              </a:r>
              <a:r>
                <a:rPr lang="en-US" sz="3200" b="0" i="0" u="none" strike="noStrike" dirty="0">
                  <a:solidFill>
                    <a:srgbClr val="000000"/>
                  </a:solidFill>
                  <a:latin typeface="Maplestory Light"/>
                </a:rPr>
                <a:t> </a:t>
              </a:r>
              <a:r>
                <a:rPr lang="ko-KR" sz="3200" b="0" i="0" u="none" strike="noStrike" dirty="0" err="1">
                  <a:solidFill>
                    <a:srgbClr val="000000"/>
                  </a:solidFill>
                  <a:ea typeface="Maplestory Light"/>
                </a:rPr>
                <a:t>백경해커톤</a:t>
              </a:r>
              <a:endParaRPr lang="ko-KR" sz="3200" b="0" i="0" u="none" strike="noStrike" dirty="0">
                <a:solidFill>
                  <a:srgbClr val="000000"/>
                </a:solidFill>
                <a:ea typeface="Maplestory Light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094193" y="6371017"/>
              <a:ext cx="3009900" cy="7596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500" b="0" i="0" u="none" strike="noStrike" dirty="0">
                  <a:solidFill>
                    <a:srgbClr val="000000"/>
                  </a:solidFill>
                  <a:ea typeface="Maplestory Light"/>
                </a:rPr>
                <a:t>&lt;</a:t>
              </a:r>
              <a:r>
                <a:rPr lang="ko-KR" altLang="en-US" sz="2500" b="0" i="0" u="none" strike="noStrike" dirty="0" err="1">
                  <a:solidFill>
                    <a:srgbClr val="000000"/>
                  </a:solidFill>
                  <a:ea typeface="Maplestory Light"/>
                </a:rPr>
                <a:t>해파리냉채</a:t>
              </a:r>
              <a:r>
                <a:rPr lang="en-US" altLang="ko-KR" sz="2500" b="0" i="0" u="none" strike="noStrike" dirty="0">
                  <a:solidFill>
                    <a:srgbClr val="000000"/>
                  </a:solidFill>
                  <a:ea typeface="Maplestory Light"/>
                </a:rPr>
                <a:t>&gt;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sz="2500" b="0" i="0" u="none" strike="noStrike" dirty="0" err="1">
                  <a:solidFill>
                    <a:srgbClr val="000000"/>
                  </a:solidFill>
                  <a:ea typeface="Maplestory Light"/>
                </a:rPr>
                <a:t>김소원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Maplestory Light"/>
                </a:rPr>
                <a:t> |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Maplestory Light"/>
                </a:rPr>
                <a:t>손현정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6AC1C6-CA5C-8621-4908-0D25C00D2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9592935-05E6-CC55-6D3D-28FCD74AC9D3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A66A6052-F879-D095-523A-629CA65132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rot="8700000">
            <a:off x="9363634" y="5893340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F4A625F7-9A3D-38AC-A911-E4868A5D78A7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lang="ko-KR" altLang="en-US" sz="6000" dirty="0">
                <a:solidFill>
                  <a:srgbClr val="000000"/>
                </a:solidFill>
                <a:latin typeface="Calibri"/>
                <a:ea typeface="Maplestory Bold"/>
              </a:rPr>
              <a:t>핵심 내용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9C14465-27BC-BF97-9E99-5F671CFEB0FD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4BEEC574-E0E5-E866-A8B0-CDCD2A253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B5EF81FC-A0CF-843E-961A-9B466203D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pic>
        <p:nvPicPr>
          <p:cNvPr id="13" name="Picture 18">
            <a:extLst>
              <a:ext uri="{FF2B5EF4-FFF2-40B4-BE49-F238E27FC236}">
                <a16:creationId xmlns:a16="http://schemas.microsoft.com/office/drawing/2014/main" id="{982DC26A-4E7B-97DC-079F-83F5B3891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" y="2197100"/>
            <a:ext cx="5359400" cy="1308100"/>
          </a:xfrm>
          <a:prstGeom prst="rect">
            <a:avLst/>
          </a:prstGeom>
          <a:effectLst>
            <a:outerShdw blurRad="17130" dist="50442" dir="2700000">
              <a:srgbClr val="000000">
                <a:alpha val="10000"/>
              </a:srgbClr>
            </a:outerShdw>
          </a:effectLst>
        </p:spPr>
      </p:pic>
      <p:pic>
        <p:nvPicPr>
          <p:cNvPr id="14" name="Picture 19">
            <a:extLst>
              <a:ext uri="{FF2B5EF4-FFF2-40B4-BE49-F238E27FC236}">
                <a16:creationId xmlns:a16="http://schemas.microsoft.com/office/drawing/2014/main" id="{9FD58E58-2C00-4F8D-2354-C0A50B1C2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1790700"/>
            <a:ext cx="4889500" cy="698500"/>
          </a:xfrm>
          <a:prstGeom prst="rect">
            <a:avLst/>
          </a:prstGeom>
          <a:effectLst>
            <a:outerShdw blurRad="4783" dist="79959" dir="2700000">
              <a:srgbClr val="000000">
                <a:alpha val="20000"/>
              </a:srgbClr>
            </a:outerShdw>
          </a:effectLst>
        </p:spPr>
      </p:pic>
      <p:sp>
        <p:nvSpPr>
          <p:cNvPr id="15" name="TextBox 20">
            <a:extLst>
              <a:ext uri="{FF2B5EF4-FFF2-40B4-BE49-F238E27FC236}">
                <a16:creationId xmlns:a16="http://schemas.microsoft.com/office/drawing/2014/main" id="{CF7841C4-C670-E74E-04E0-BEFEC35BA6C1}"/>
              </a:ext>
            </a:extLst>
          </p:cNvPr>
          <p:cNvSpPr txBox="1"/>
          <p:nvPr/>
        </p:nvSpPr>
        <p:spPr>
          <a:xfrm>
            <a:off x="2222500" y="1930400"/>
            <a:ext cx="4546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Maplestory Light"/>
              </a:rPr>
              <a:t>해파리</a:t>
            </a:r>
            <a:r>
              <a:rPr lang="en-US" sz="2400" b="0" i="0" u="none" strike="noStrike" dirty="0">
                <a:solidFill>
                  <a:srgbClr val="FFFFFF"/>
                </a:solidFill>
                <a:latin typeface="Maplestory Light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Maplestory Light"/>
              </a:rPr>
              <a:t>감지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69CE46BC-6916-7F0A-DC73-61B24D0FA49E}"/>
              </a:ext>
            </a:extLst>
          </p:cNvPr>
          <p:cNvSpPr txBox="1"/>
          <p:nvPr/>
        </p:nvSpPr>
        <p:spPr>
          <a:xfrm>
            <a:off x="2641600" y="2844799"/>
            <a:ext cx="4533900" cy="4885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000000"/>
                </a:solidFill>
                <a:ea typeface="Maplestory Light"/>
              </a:rPr>
              <a:t>촬영한</a:t>
            </a:r>
            <a:r>
              <a:rPr lang="en-US" sz="18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ea typeface="Maplestory Light"/>
              </a:rPr>
              <a:t>해파리를</a:t>
            </a:r>
            <a:r>
              <a:rPr lang="en-US" sz="18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ea typeface="Maplestory Light"/>
              </a:rPr>
              <a:t>인식합니다</a:t>
            </a:r>
            <a:r>
              <a:rPr lang="en-US" sz="1800" b="0" i="0" u="none" strike="noStrike" dirty="0">
                <a:solidFill>
                  <a:srgbClr val="000000"/>
                </a:solidFill>
                <a:latin typeface="Maplestory Light"/>
              </a:rPr>
              <a:t>.</a:t>
            </a:r>
          </a:p>
          <a:p>
            <a:pPr algn="ctr">
              <a:lnSpc>
                <a:spcPct val="99600"/>
              </a:lnSpc>
            </a:pP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발견된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해파리가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어떤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해파리인지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알려줍니다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plestory Light"/>
              </a:rPr>
              <a:t>.</a:t>
            </a:r>
          </a:p>
          <a:p>
            <a:pPr lvl="0" algn="ctr">
              <a:lnSpc>
                <a:spcPct val="99600"/>
              </a:lnSpc>
            </a:pPr>
            <a:endParaRPr lang="en-US" sz="1800" b="0" i="0" u="none" strike="noStrike" dirty="0">
              <a:solidFill>
                <a:srgbClr val="000000"/>
              </a:solidFill>
              <a:latin typeface="Maplestory Light"/>
            </a:endParaRPr>
          </a:p>
        </p:txBody>
      </p:sp>
      <p:pic>
        <p:nvPicPr>
          <p:cNvPr id="42" name="Picture 23">
            <a:extLst>
              <a:ext uri="{FF2B5EF4-FFF2-40B4-BE49-F238E27FC236}">
                <a16:creationId xmlns:a16="http://schemas.microsoft.com/office/drawing/2014/main" id="{7B30A32D-6B89-6D09-7E57-35BC48432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660" y="2197100"/>
            <a:ext cx="5359400" cy="1308100"/>
          </a:xfrm>
          <a:prstGeom prst="rect">
            <a:avLst/>
          </a:prstGeom>
          <a:effectLst>
            <a:outerShdw blurRad="17130" dist="50442" dir="2700000">
              <a:srgbClr val="000000">
                <a:alpha val="10000"/>
              </a:srgbClr>
            </a:outerShdw>
          </a:effectLst>
        </p:spPr>
      </p:pic>
      <p:pic>
        <p:nvPicPr>
          <p:cNvPr id="43" name="Picture 24">
            <a:extLst>
              <a:ext uri="{FF2B5EF4-FFF2-40B4-BE49-F238E27FC236}">
                <a16:creationId xmlns:a16="http://schemas.microsoft.com/office/drawing/2014/main" id="{6D34C9FF-86D5-F932-6FD8-60932DAD6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6860" y="1790700"/>
            <a:ext cx="4889500" cy="698500"/>
          </a:xfrm>
          <a:prstGeom prst="rect">
            <a:avLst/>
          </a:prstGeom>
          <a:effectLst>
            <a:outerShdw blurRad="4783" dist="79959" dir="2700000">
              <a:srgbClr val="000000">
                <a:alpha val="20000"/>
              </a:srgbClr>
            </a:outerShdw>
          </a:effectLst>
        </p:spPr>
      </p:pic>
      <p:sp>
        <p:nvSpPr>
          <p:cNvPr id="44" name="TextBox 25">
            <a:extLst>
              <a:ext uri="{FF2B5EF4-FFF2-40B4-BE49-F238E27FC236}">
                <a16:creationId xmlns:a16="http://schemas.microsoft.com/office/drawing/2014/main" id="{257B8227-7655-6A4C-1CB4-AF6C1000F173}"/>
              </a:ext>
            </a:extLst>
          </p:cNvPr>
          <p:cNvSpPr txBox="1"/>
          <p:nvPr/>
        </p:nvSpPr>
        <p:spPr>
          <a:xfrm>
            <a:off x="10614660" y="1930400"/>
            <a:ext cx="4546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Maplestory Light"/>
              </a:rPr>
              <a:t>해파리</a:t>
            </a:r>
            <a:r>
              <a:rPr lang="en-US" sz="2400" b="0" i="0" u="none" strike="noStrike" dirty="0">
                <a:solidFill>
                  <a:srgbClr val="FFFFFF"/>
                </a:solidFill>
                <a:latin typeface="Maplestory Light"/>
              </a:rPr>
              <a:t> </a:t>
            </a:r>
            <a:r>
              <a:rPr lang="ko-KR" altLang="en-US" sz="2400" b="0" i="0" u="none" strike="noStrike" dirty="0">
                <a:solidFill>
                  <a:srgbClr val="FFFFFF"/>
                </a:solidFill>
                <a:ea typeface="Maplestory Light"/>
              </a:rPr>
              <a:t>신고</a:t>
            </a:r>
            <a:endParaRPr lang="ko-KR" sz="2400" b="0" i="0" u="none" strike="noStrike" dirty="0">
              <a:solidFill>
                <a:srgbClr val="FFFFFF"/>
              </a:solidFill>
              <a:ea typeface="Maplestory Light"/>
            </a:endParaRPr>
          </a:p>
        </p:txBody>
      </p:sp>
      <p:sp>
        <p:nvSpPr>
          <p:cNvPr id="45" name="TextBox 26">
            <a:extLst>
              <a:ext uri="{FF2B5EF4-FFF2-40B4-BE49-F238E27FC236}">
                <a16:creationId xmlns:a16="http://schemas.microsoft.com/office/drawing/2014/main" id="{874B48BC-BAE9-3377-C5E2-729B748D7B94}"/>
              </a:ext>
            </a:extLst>
          </p:cNvPr>
          <p:cNvSpPr txBox="1"/>
          <p:nvPr/>
        </p:nvSpPr>
        <p:spPr>
          <a:xfrm>
            <a:off x="11021060" y="2819400"/>
            <a:ext cx="4533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발견된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해파리를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Maplestory Light"/>
              </a:rPr>
              <a:t> 즉시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신고합니다</a:t>
            </a:r>
          </a:p>
        </p:txBody>
      </p:sp>
      <p:pic>
        <p:nvPicPr>
          <p:cNvPr id="14340" name="Picture 4" descr="6월 중·하순경 '해파리 주의보' 발령 가능성 &lt; 정책 &lt; 뉴스 &lt; 기사본문 - 에코타임스">
            <a:extLst>
              <a:ext uri="{FF2B5EF4-FFF2-40B4-BE49-F238E27FC236}">
                <a16:creationId xmlns:a16="http://schemas.microsoft.com/office/drawing/2014/main" id="{B3DD1D51-B617-0F91-A918-2E06E0115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8" t="-1102" r="34788" b="1102"/>
          <a:stretch/>
        </p:blipFill>
        <p:spPr bwMode="auto">
          <a:xfrm>
            <a:off x="11082782" y="3835400"/>
            <a:ext cx="3667137" cy="581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D55097A-D820-B64D-0638-E5C9787BFF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64" y="4172711"/>
            <a:ext cx="5807847" cy="400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5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44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752B2-B2D5-5C23-A6C8-A0D1D2717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35E568A-6943-324E-2E45-3011EF30DF99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C9C688C9-0F37-BCDA-25C9-3BE3E003D5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rot="8700000">
            <a:off x="9363634" y="5893340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D4AF6E2A-C5EC-4578-2957-F9B64B82E65F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lang="ko-KR" altLang="en-US" sz="6000" dirty="0">
                <a:solidFill>
                  <a:srgbClr val="000000"/>
                </a:solidFill>
                <a:latin typeface="Calibri"/>
                <a:ea typeface="Maplestory Bold"/>
              </a:rPr>
              <a:t>핵심 내용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574383F-DCD7-7E58-CEFF-785BFB14260D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4D764496-4C23-03C4-8519-51D210A4B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F265BC25-3A41-57CB-C492-2BA59C8FB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7F6EE0C-AEE9-C40A-CD01-CF2165C2D582}"/>
              </a:ext>
            </a:extLst>
          </p:cNvPr>
          <p:cNvSpPr txBox="1"/>
          <p:nvPr/>
        </p:nvSpPr>
        <p:spPr>
          <a:xfrm>
            <a:off x="781050" y="1729151"/>
            <a:ext cx="16725900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이러한 제안 배경에 극복하고자 저희는 프로젝트에 다음과 같은 핵심 기능을 구현하게 되었습니다</a:t>
            </a:r>
            <a:r>
              <a:rPr lang="en-US" altLang="ko-KR" sz="3200" b="1" dirty="0"/>
              <a:t>.</a:t>
            </a:r>
          </a:p>
          <a:p>
            <a:endParaRPr lang="en-US" altLang="ko-KR" sz="3200" b="1" dirty="0"/>
          </a:p>
          <a:p>
            <a:r>
              <a:rPr lang="en-US" altLang="ko-KR" sz="3200" b="1" dirty="0"/>
              <a:t>1. </a:t>
            </a:r>
            <a:r>
              <a:rPr lang="ko-KR" altLang="en-US" sz="3200" b="1" dirty="0"/>
              <a:t>해파리 감지</a:t>
            </a:r>
          </a:p>
          <a:p>
            <a:r>
              <a:rPr lang="en-US" altLang="ko-KR" sz="3200" dirty="0"/>
              <a:t>"</a:t>
            </a:r>
            <a:r>
              <a:rPr lang="ko-KR" altLang="en-US" sz="3200" dirty="0"/>
              <a:t>해수욕 중 해파리를 발견했다면</a:t>
            </a:r>
            <a:r>
              <a:rPr lang="en-US" altLang="ko-KR" sz="3200" dirty="0"/>
              <a:t>, </a:t>
            </a:r>
            <a:r>
              <a:rPr lang="ko-KR" altLang="en-US" sz="3200" dirty="0"/>
              <a:t>저희 앱을 사용해 해파리를 촬영하면 됩니다</a:t>
            </a:r>
            <a:r>
              <a:rPr lang="en-US" altLang="ko-KR" sz="3200" dirty="0"/>
              <a:t>. </a:t>
            </a:r>
            <a:r>
              <a:rPr lang="ko-KR" altLang="en-US" sz="3200" dirty="0"/>
              <a:t>앱은 딥러닝 기술을 통해 촬영된 해파리 사진을 자동으로 분석하여 해파리의 종류를 인식합니다</a:t>
            </a:r>
            <a:r>
              <a:rPr lang="en-US" altLang="ko-KR" sz="3200" dirty="0"/>
              <a:t>. </a:t>
            </a:r>
            <a:r>
              <a:rPr lang="ko-KR" altLang="en-US" sz="3200" dirty="0"/>
              <a:t>인식된 해파리의 생태 정보와 독성 유무를 즉시 제공해</a:t>
            </a:r>
            <a:r>
              <a:rPr lang="en-US" altLang="ko-KR" sz="3200" dirty="0"/>
              <a:t>, </a:t>
            </a:r>
            <a:r>
              <a:rPr lang="ko-KR" altLang="en-US" sz="3200" dirty="0"/>
              <a:t>사용자들이 어떤 해파리인지 정확하게 알 수 있습니다</a:t>
            </a:r>
            <a:r>
              <a:rPr lang="en-US" altLang="ko-KR" sz="3200" dirty="0"/>
              <a:t>. </a:t>
            </a:r>
          </a:p>
          <a:p>
            <a:endParaRPr lang="en-US" altLang="ko-KR" sz="3200" dirty="0"/>
          </a:p>
          <a:p>
            <a:r>
              <a:rPr lang="en-US" altLang="ko-KR" sz="3200" b="1" dirty="0"/>
              <a:t>2. </a:t>
            </a:r>
            <a:r>
              <a:rPr lang="ko-KR" altLang="en-US" sz="3200" b="1" dirty="0"/>
              <a:t>해파리 신고</a:t>
            </a:r>
          </a:p>
          <a:p>
            <a:r>
              <a:rPr lang="en-US" altLang="ko-KR" sz="3200" dirty="0"/>
              <a:t>"</a:t>
            </a:r>
            <a:r>
              <a:rPr lang="ko-KR" altLang="en-US" sz="3200" dirty="0"/>
              <a:t>해파리를 발견했을 때 앱을 통해 간편하게 신고할 수 있습니다</a:t>
            </a:r>
            <a:r>
              <a:rPr lang="en-US" altLang="ko-KR" sz="3200" dirty="0"/>
              <a:t>. </a:t>
            </a:r>
            <a:r>
              <a:rPr lang="ko-KR" altLang="en-US" sz="3200" dirty="0"/>
              <a:t>발견된 해파리의 위치</a:t>
            </a:r>
            <a:r>
              <a:rPr lang="en-US" altLang="ko-KR" sz="3200" dirty="0"/>
              <a:t>, </a:t>
            </a:r>
            <a:r>
              <a:rPr lang="ko-KR" altLang="en-US" sz="3200" dirty="0"/>
              <a:t>사진 및 관련 정보를 입력하면</a:t>
            </a:r>
            <a:r>
              <a:rPr lang="en-US" altLang="ko-KR" sz="3200" dirty="0"/>
              <a:t>,</a:t>
            </a:r>
            <a:r>
              <a:rPr lang="ko-KR" altLang="en-US" sz="3200" dirty="0"/>
              <a:t> 국립수산과학원의 신고 </a:t>
            </a:r>
            <a:r>
              <a:rPr lang="en-US" altLang="ko-KR" sz="3200" dirty="0"/>
              <a:t>Web</a:t>
            </a:r>
            <a:r>
              <a:rPr lang="ko-KR" altLang="en-US" sz="3200" dirty="0" err="1"/>
              <a:t>으로</a:t>
            </a:r>
            <a:r>
              <a:rPr lang="ko-KR" altLang="en-US" sz="3200" dirty="0"/>
              <a:t> 전달됩니다</a:t>
            </a:r>
            <a:r>
              <a:rPr lang="en-US" altLang="ko-KR" sz="3200" dirty="0"/>
              <a:t>. </a:t>
            </a:r>
            <a:r>
              <a:rPr lang="ko-KR" altLang="en-US" sz="3200" dirty="0"/>
              <a:t>이를 통해 해양 관리 당국이 빠르게 대응할 수 있습니다</a:t>
            </a:r>
            <a:r>
              <a:rPr lang="en-US" altLang="ko-KR" sz="3200" dirty="0"/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267292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08B26F-BA91-7C05-2B5D-067A97216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7B18531-E22A-7B97-A618-CC6D62B6E8F0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DA3D9623-07AC-441D-6D96-7BFFB749CD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rot="8700000">
            <a:off x="9363634" y="5893340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C422E963-BF3A-CB3E-319D-B994ACE85859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lang="ko-KR" altLang="en-US" sz="6000" dirty="0">
                <a:solidFill>
                  <a:srgbClr val="000000"/>
                </a:solidFill>
                <a:latin typeface="Calibri"/>
                <a:ea typeface="Maplestory Bold"/>
              </a:rPr>
              <a:t>핵심 내용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971B735-F256-B7E4-8E46-C7618F76A420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D6F2F813-B67A-CF68-BD94-16B35C0B8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7CC121A2-91BA-5548-A6AF-86F2E0BE9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pic>
        <p:nvPicPr>
          <p:cNvPr id="32" name="Picture 18">
            <a:extLst>
              <a:ext uri="{FF2B5EF4-FFF2-40B4-BE49-F238E27FC236}">
                <a16:creationId xmlns:a16="http://schemas.microsoft.com/office/drawing/2014/main" id="{20998A33-2FAA-EFC1-1B5D-7E74F1910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300" y="2120900"/>
            <a:ext cx="5359400" cy="1308100"/>
          </a:xfrm>
          <a:prstGeom prst="rect">
            <a:avLst/>
          </a:prstGeom>
          <a:effectLst>
            <a:outerShdw blurRad="17130" dist="50442" dir="2700000">
              <a:srgbClr val="000000">
                <a:alpha val="10000"/>
              </a:srgbClr>
            </a:outerShdw>
          </a:effectLst>
        </p:spPr>
      </p:pic>
      <p:pic>
        <p:nvPicPr>
          <p:cNvPr id="33" name="Picture 19">
            <a:extLst>
              <a:ext uri="{FF2B5EF4-FFF2-40B4-BE49-F238E27FC236}">
                <a16:creationId xmlns:a16="http://schemas.microsoft.com/office/drawing/2014/main" id="{1E3AAE6C-BC6A-FBB3-D311-613414AF6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1714500"/>
            <a:ext cx="4889500" cy="698500"/>
          </a:xfrm>
          <a:prstGeom prst="rect">
            <a:avLst/>
          </a:prstGeom>
          <a:effectLst>
            <a:outerShdw blurRad="4783" dist="79959" dir="2700000">
              <a:srgbClr val="000000">
                <a:alpha val="20000"/>
              </a:srgbClr>
            </a:outerShdw>
          </a:effectLst>
        </p:spPr>
      </p:pic>
      <p:sp>
        <p:nvSpPr>
          <p:cNvPr id="42" name="TextBox 20">
            <a:extLst>
              <a:ext uri="{FF2B5EF4-FFF2-40B4-BE49-F238E27FC236}">
                <a16:creationId xmlns:a16="http://schemas.microsoft.com/office/drawing/2014/main" id="{84A428D5-E506-C249-A675-A7446B68EB0E}"/>
              </a:ext>
            </a:extLst>
          </p:cNvPr>
          <p:cNvSpPr txBox="1"/>
          <p:nvPr/>
        </p:nvSpPr>
        <p:spPr>
          <a:xfrm>
            <a:off x="2146300" y="1854200"/>
            <a:ext cx="4546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Maplestory Light"/>
              </a:rPr>
              <a:t>해파리</a:t>
            </a:r>
            <a:r>
              <a:rPr lang="ko-KR" altLang="en-US" sz="2400" dirty="0">
                <a:solidFill>
                  <a:srgbClr val="FFFFFF"/>
                </a:solidFill>
                <a:latin typeface="Maplestory Light"/>
                <a:ea typeface="Maplestory Light"/>
              </a:rPr>
              <a:t> 사고 </a:t>
            </a:r>
            <a:r>
              <a:rPr lang="ko-KR" altLang="ko-KR" sz="2400" b="0" i="0" u="none" strike="noStrike" dirty="0">
                <a:solidFill>
                  <a:srgbClr val="FFFFFF"/>
                </a:solidFill>
                <a:ea typeface="Maplestory Light"/>
              </a:rPr>
              <a:t>대처방법</a:t>
            </a:r>
            <a:endParaRPr lang="ko-KR" sz="2400" b="0" i="0" u="none" strike="noStrike" dirty="0">
              <a:solidFill>
                <a:srgbClr val="FFFFFF"/>
              </a:solidFill>
              <a:ea typeface="Maplestory Light"/>
            </a:endParaRPr>
          </a:p>
        </p:txBody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EB9B9625-A754-3455-9744-A588851F8651}"/>
              </a:ext>
            </a:extLst>
          </p:cNvPr>
          <p:cNvSpPr txBox="1"/>
          <p:nvPr/>
        </p:nvSpPr>
        <p:spPr>
          <a:xfrm>
            <a:off x="2559050" y="2620732"/>
            <a:ext cx="4533900" cy="6563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발견된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해파리에게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물렸을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경우</a:t>
            </a:r>
          </a:p>
          <a:p>
            <a:pPr lvl="0" algn="ctr">
              <a:lnSpc>
                <a:spcPct val="99600"/>
              </a:lnSpc>
            </a:pP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어떻게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대처해야는 지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알려줍니다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plestory Light"/>
              </a:rPr>
              <a:t>.</a:t>
            </a:r>
          </a:p>
        </p:txBody>
      </p:sp>
      <p:pic>
        <p:nvPicPr>
          <p:cNvPr id="15362" name="Picture 2" descr="해수욕장의 불청객, 노무라입깃해파리 특보 전남·강원 전체 해역까지 확대 - 카드/한컷 | 멀티미디어 | 대한민국 정책브리핑">
            <a:extLst>
              <a:ext uri="{FF2B5EF4-FFF2-40B4-BE49-F238E27FC236}">
                <a16:creationId xmlns:a16="http://schemas.microsoft.com/office/drawing/2014/main" id="{F9062068-1C7A-5B56-77D9-F775EAA76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530" y="3928832"/>
            <a:ext cx="5638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3">
            <a:extLst>
              <a:ext uri="{FF2B5EF4-FFF2-40B4-BE49-F238E27FC236}">
                <a16:creationId xmlns:a16="http://schemas.microsoft.com/office/drawing/2014/main" id="{CB5E4877-A296-F2C2-FBD7-4D325E641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660" y="2120900"/>
            <a:ext cx="5359400" cy="1308100"/>
          </a:xfrm>
          <a:prstGeom prst="rect">
            <a:avLst/>
          </a:prstGeom>
          <a:effectLst>
            <a:outerShdw blurRad="17130" dist="50442" dir="2700000">
              <a:srgbClr val="000000">
                <a:alpha val="10000"/>
              </a:srgbClr>
            </a:outerShdw>
          </a:effectLst>
        </p:spPr>
      </p:pic>
      <p:pic>
        <p:nvPicPr>
          <p:cNvPr id="49" name="Picture 24">
            <a:extLst>
              <a:ext uri="{FF2B5EF4-FFF2-40B4-BE49-F238E27FC236}">
                <a16:creationId xmlns:a16="http://schemas.microsoft.com/office/drawing/2014/main" id="{3F0B100D-FF36-F4E0-AE32-FFED2340C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6860" y="1714500"/>
            <a:ext cx="4889500" cy="698500"/>
          </a:xfrm>
          <a:prstGeom prst="rect">
            <a:avLst/>
          </a:prstGeom>
          <a:effectLst>
            <a:outerShdw blurRad="4783" dist="79959" dir="2700000">
              <a:srgbClr val="000000">
                <a:alpha val="20000"/>
              </a:srgbClr>
            </a:outerShdw>
          </a:effectLst>
        </p:spPr>
      </p:pic>
      <p:sp>
        <p:nvSpPr>
          <p:cNvPr id="50" name="TextBox 25">
            <a:extLst>
              <a:ext uri="{FF2B5EF4-FFF2-40B4-BE49-F238E27FC236}">
                <a16:creationId xmlns:a16="http://schemas.microsoft.com/office/drawing/2014/main" id="{824CE575-B722-7260-EFF4-A25AF0D6A318}"/>
              </a:ext>
            </a:extLst>
          </p:cNvPr>
          <p:cNvSpPr txBox="1"/>
          <p:nvPr/>
        </p:nvSpPr>
        <p:spPr>
          <a:xfrm>
            <a:off x="10614660" y="1854200"/>
            <a:ext cx="4546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Maplestory Light"/>
              </a:rPr>
              <a:t>해파</a:t>
            </a:r>
            <a:r>
              <a:rPr lang="ko-KR" altLang="en-US" sz="2400" dirty="0">
                <a:solidFill>
                  <a:srgbClr val="FFFFFF"/>
                </a:solidFill>
                <a:ea typeface="Maplestory Light"/>
              </a:rPr>
              <a:t>리 도감</a:t>
            </a:r>
            <a:endParaRPr lang="ko-KR" sz="2400" b="0" i="0" u="none" strike="noStrike" dirty="0">
              <a:solidFill>
                <a:srgbClr val="FFFFFF"/>
              </a:solidFill>
              <a:ea typeface="Maplestory Light"/>
            </a:endParaRPr>
          </a:p>
        </p:txBody>
      </p:sp>
      <p:sp>
        <p:nvSpPr>
          <p:cNvPr id="51" name="TextBox 26">
            <a:extLst>
              <a:ext uri="{FF2B5EF4-FFF2-40B4-BE49-F238E27FC236}">
                <a16:creationId xmlns:a16="http://schemas.microsoft.com/office/drawing/2014/main" id="{06C2D705-9799-70DD-CE1A-3E049F725B9F}"/>
              </a:ext>
            </a:extLst>
          </p:cNvPr>
          <p:cNvSpPr txBox="1"/>
          <p:nvPr/>
        </p:nvSpPr>
        <p:spPr>
          <a:xfrm>
            <a:off x="11021060" y="2743200"/>
            <a:ext cx="4533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ea typeface="Maplestory Light"/>
              </a:rPr>
              <a:t>한국에 나타나는 해파리 정보를 알려줍니다</a:t>
            </a:r>
            <a:endParaRPr lang="ko-KR" altLang="ko-KR" sz="1800" b="0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pic>
        <p:nvPicPr>
          <p:cNvPr id="52" name="Picture 6" descr="해수욕장에 출몰하는 '독성 해파리' 조심 - 포인트경제">
            <a:extLst>
              <a:ext uri="{FF2B5EF4-FFF2-40B4-BE49-F238E27FC236}">
                <a16:creationId xmlns:a16="http://schemas.microsoft.com/office/drawing/2014/main" id="{0931467A-0270-9683-81AB-F3A99AE41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137" y="4001437"/>
            <a:ext cx="5463827" cy="546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51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50" grpId="0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6D20E-8C62-60D5-9604-4A8C25E9E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FB568E7-2FAA-A3A5-B9A4-187DE1D96D25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6DC90B4F-FD72-2000-CD04-51BD981248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rot="8700000">
            <a:off x="9363634" y="5893340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78A68C46-C038-15E4-A701-ADC7A69AEF39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lang="ko-KR" altLang="en-US" sz="6000" dirty="0">
                <a:solidFill>
                  <a:srgbClr val="000000"/>
                </a:solidFill>
                <a:latin typeface="Calibri"/>
                <a:ea typeface="Maplestory Bold"/>
              </a:rPr>
              <a:t>핵심 내용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4F72BD2-0856-50B9-17B9-472438EDEEF7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FCAA0B5F-5627-9942-AEFB-56C005121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19FB9C86-71AC-2F7D-2DFD-9D31DBBAE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9B08A7F-C3EB-D7FE-D3B4-809E7DF4E2D3}"/>
              </a:ext>
            </a:extLst>
          </p:cNvPr>
          <p:cNvSpPr txBox="1"/>
          <p:nvPr/>
        </p:nvSpPr>
        <p:spPr>
          <a:xfrm>
            <a:off x="990600" y="1828721"/>
            <a:ext cx="1650187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해파리 사고 대처 방법</a:t>
            </a:r>
          </a:p>
          <a:p>
            <a:r>
              <a:rPr lang="en-US" altLang="ko-KR" sz="3200" dirty="0"/>
              <a:t>"</a:t>
            </a:r>
            <a:r>
              <a:rPr lang="ko-KR" altLang="en-US" sz="3200" dirty="0"/>
              <a:t>해파리에 물렸을 경우</a:t>
            </a:r>
            <a:r>
              <a:rPr lang="en-US" altLang="ko-KR" sz="3200" dirty="0"/>
              <a:t>, </a:t>
            </a:r>
            <a:r>
              <a:rPr lang="ko-KR" altLang="en-US" sz="3200" dirty="0"/>
              <a:t>당황하지 않고 적절한 대처 방법을 아는 것이 중요합니다</a:t>
            </a:r>
            <a:r>
              <a:rPr lang="en-US" altLang="ko-KR" sz="3200" dirty="0"/>
              <a:t>. </a:t>
            </a:r>
            <a:r>
              <a:rPr lang="ko-KR" altLang="en-US" sz="3200" dirty="0"/>
              <a:t>저희 앱은 사용자가 물린 해파리의 종류를 분석하고</a:t>
            </a:r>
            <a:r>
              <a:rPr lang="en-US" altLang="ko-KR" sz="3200" dirty="0"/>
              <a:t>, </a:t>
            </a:r>
            <a:r>
              <a:rPr lang="ko-KR" altLang="en-US" sz="3200" dirty="0"/>
              <a:t>그에 맞는 응급처치 방법을 제공하여 즉각적으로 대처할 수 있게 합니다</a:t>
            </a:r>
            <a:r>
              <a:rPr lang="en-US" altLang="ko-KR" sz="3200" dirty="0"/>
              <a:t>. </a:t>
            </a:r>
          </a:p>
          <a:p>
            <a:r>
              <a:rPr lang="ko-KR" altLang="en-US" sz="3200" b="1" dirty="0"/>
              <a:t>추가 설명</a:t>
            </a:r>
            <a:r>
              <a:rPr lang="en-US" altLang="ko-KR" sz="3200" dirty="0"/>
              <a:t>: </a:t>
            </a:r>
            <a:r>
              <a:rPr lang="ko-KR" altLang="en-US" sz="3200" dirty="0"/>
              <a:t>예를 들어</a:t>
            </a:r>
            <a:r>
              <a:rPr lang="en-US" altLang="ko-KR" sz="3200" dirty="0"/>
              <a:t>, </a:t>
            </a:r>
            <a:r>
              <a:rPr lang="ko-KR" altLang="en-US" sz="3200" b="1" dirty="0" err="1"/>
              <a:t>노무라입깃해파리</a:t>
            </a:r>
            <a:r>
              <a:rPr lang="ko-KR" altLang="en-US" sz="3200" dirty="0" err="1"/>
              <a:t>에</a:t>
            </a:r>
            <a:r>
              <a:rPr lang="ko-KR" altLang="en-US" sz="3200" dirty="0"/>
              <a:t> 쏘였을 때는 바로 병원을 방문하는 것이 중요하며</a:t>
            </a:r>
            <a:r>
              <a:rPr lang="en-US" altLang="ko-KR" sz="3200" dirty="0"/>
              <a:t>, </a:t>
            </a:r>
            <a:r>
              <a:rPr lang="ko-KR" altLang="en-US" sz="3200" b="1" dirty="0" err="1"/>
              <a:t>보름달물해파리</a:t>
            </a:r>
            <a:r>
              <a:rPr lang="ko-KR" altLang="en-US" sz="3200" dirty="0" err="1"/>
              <a:t>처럼</a:t>
            </a:r>
            <a:r>
              <a:rPr lang="ko-KR" altLang="en-US" sz="3200" dirty="0"/>
              <a:t> 독성이 약한 해파리는 차가운 물로 세척하는 방법을 안내합니다</a:t>
            </a:r>
            <a:r>
              <a:rPr lang="en-US" altLang="ko-KR" sz="3200" dirty="0"/>
              <a:t>.</a:t>
            </a:r>
          </a:p>
          <a:p>
            <a:endParaRPr lang="en-US" altLang="ko-KR" sz="3200" dirty="0"/>
          </a:p>
          <a:p>
            <a:r>
              <a:rPr lang="en-US" altLang="ko-KR" sz="3200" b="1" dirty="0"/>
              <a:t>4. </a:t>
            </a:r>
            <a:r>
              <a:rPr lang="ko-KR" altLang="en-US" sz="3200" b="1" dirty="0"/>
              <a:t>해파리 도감</a:t>
            </a:r>
          </a:p>
          <a:p>
            <a:r>
              <a:rPr lang="en-US" altLang="ko-KR" sz="3200" dirty="0"/>
              <a:t>"</a:t>
            </a:r>
            <a:r>
              <a:rPr lang="ko-KR" altLang="en-US" sz="3200" dirty="0"/>
              <a:t>해파리 도감은 한국 해안에서 자주 출몰하는 다양한 해파리의 정보를 제공합니다</a:t>
            </a:r>
            <a:r>
              <a:rPr lang="en-US" altLang="ko-KR" sz="3200" dirty="0"/>
              <a:t>. </a:t>
            </a:r>
            <a:r>
              <a:rPr lang="ko-KR" altLang="en-US" sz="3200" dirty="0"/>
              <a:t>사용자는 해파리의 종류별 특징</a:t>
            </a:r>
            <a:r>
              <a:rPr lang="en-US" altLang="ko-KR" sz="3200" dirty="0"/>
              <a:t>, </a:t>
            </a:r>
            <a:r>
              <a:rPr lang="ko-KR" altLang="en-US" sz="3200" dirty="0"/>
              <a:t>출현 시기</a:t>
            </a:r>
            <a:r>
              <a:rPr lang="en-US" altLang="ko-KR" sz="3200" dirty="0"/>
              <a:t>, </a:t>
            </a:r>
            <a:r>
              <a:rPr lang="ko-KR" altLang="en-US" sz="3200" dirty="0"/>
              <a:t>독성 정보 등을 알 수 있으며</a:t>
            </a:r>
            <a:r>
              <a:rPr lang="en-US" altLang="ko-KR" sz="3200" dirty="0"/>
              <a:t>, </a:t>
            </a:r>
            <a:r>
              <a:rPr lang="ko-KR" altLang="en-US" sz="3200" dirty="0"/>
              <a:t>이를 통해 해양 생태계에 대한 이해를 높일 수 있습니다</a:t>
            </a:r>
            <a:r>
              <a:rPr lang="en-US" altLang="ko-KR" sz="3200" dirty="0"/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236697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8B7233-EFFB-6331-76E7-1EB2F86C4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0990B4E-D364-938D-F8B4-120D73AB948D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8CB2E2F9-487F-7A81-ED52-9F4600437A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rot="8700000">
            <a:off x="9363634" y="5893340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AB62562B-5F2E-8B18-4C09-331ACAF81839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lang="ko-KR" altLang="en-US" sz="6000" dirty="0">
                <a:solidFill>
                  <a:srgbClr val="000000"/>
                </a:solidFill>
                <a:latin typeface="Calibri"/>
                <a:ea typeface="Maplestory Bold"/>
              </a:rPr>
              <a:t>핵심 내용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C7B1F67-2671-CA15-DD30-C368D30C7B25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4D2B28FD-195F-39A0-D41E-A43B77EB6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D5B2C730-6A5A-E817-440E-85F5066D3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pic>
        <p:nvPicPr>
          <p:cNvPr id="70" name="Picture 18">
            <a:extLst>
              <a:ext uri="{FF2B5EF4-FFF2-40B4-BE49-F238E27FC236}">
                <a16:creationId xmlns:a16="http://schemas.microsoft.com/office/drawing/2014/main" id="{E95783A1-404A-182A-090D-F7CE93501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209" y="2120900"/>
            <a:ext cx="5359400" cy="1308100"/>
          </a:xfrm>
          <a:prstGeom prst="rect">
            <a:avLst/>
          </a:prstGeom>
          <a:effectLst>
            <a:outerShdw blurRad="17130" dist="50442" dir="2700000">
              <a:srgbClr val="000000">
                <a:alpha val="10000"/>
              </a:srgbClr>
            </a:outerShdw>
          </a:effectLst>
        </p:spPr>
      </p:pic>
      <p:pic>
        <p:nvPicPr>
          <p:cNvPr id="71" name="Picture 19">
            <a:extLst>
              <a:ext uri="{FF2B5EF4-FFF2-40B4-BE49-F238E27FC236}">
                <a16:creationId xmlns:a16="http://schemas.microsoft.com/office/drawing/2014/main" id="{A00920BB-44F9-7E5D-C6BB-30AE2266F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8109" y="1714500"/>
            <a:ext cx="4889500" cy="698500"/>
          </a:xfrm>
          <a:prstGeom prst="rect">
            <a:avLst/>
          </a:prstGeom>
          <a:effectLst>
            <a:outerShdw blurRad="4783" dist="79959" dir="2700000">
              <a:srgbClr val="000000">
                <a:alpha val="20000"/>
              </a:srgbClr>
            </a:outerShdw>
          </a:effectLst>
        </p:spPr>
      </p:pic>
      <p:sp>
        <p:nvSpPr>
          <p:cNvPr id="72" name="TextBox 20">
            <a:extLst>
              <a:ext uri="{FF2B5EF4-FFF2-40B4-BE49-F238E27FC236}">
                <a16:creationId xmlns:a16="http://schemas.microsoft.com/office/drawing/2014/main" id="{BC09261C-A278-0C1C-9637-2DB5C5F1B896}"/>
              </a:ext>
            </a:extLst>
          </p:cNvPr>
          <p:cNvSpPr txBox="1"/>
          <p:nvPr/>
        </p:nvSpPr>
        <p:spPr>
          <a:xfrm>
            <a:off x="2063209" y="1854200"/>
            <a:ext cx="4546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ko-KR" sz="2400" b="0" i="0" u="none" strike="noStrike" dirty="0">
                <a:solidFill>
                  <a:srgbClr val="FFFFFF"/>
                </a:solidFill>
                <a:ea typeface="Maplestory Light"/>
              </a:rPr>
              <a:t>해파리</a:t>
            </a:r>
            <a:r>
              <a:rPr lang="en-US" altLang="ko-KR" sz="2400" b="0" i="0" u="none" strike="noStrike" dirty="0">
                <a:solidFill>
                  <a:srgbClr val="FFFFFF"/>
                </a:solidFill>
                <a:latin typeface="Maplestory Light"/>
              </a:rPr>
              <a:t> </a:t>
            </a:r>
            <a:r>
              <a:rPr lang="ko-KR" altLang="ko-KR" sz="2400" b="0" i="0" u="none" strike="noStrike" dirty="0">
                <a:solidFill>
                  <a:srgbClr val="FFFFFF"/>
                </a:solidFill>
                <a:ea typeface="Maplestory Light"/>
              </a:rPr>
              <a:t>지도</a:t>
            </a:r>
          </a:p>
        </p:txBody>
      </p:sp>
      <p:sp>
        <p:nvSpPr>
          <p:cNvPr id="73" name="TextBox 21">
            <a:extLst>
              <a:ext uri="{FF2B5EF4-FFF2-40B4-BE49-F238E27FC236}">
                <a16:creationId xmlns:a16="http://schemas.microsoft.com/office/drawing/2014/main" id="{0DC8E7C6-5A61-4D4E-AED3-8B317C7C4F23}"/>
              </a:ext>
            </a:extLst>
          </p:cNvPr>
          <p:cNvSpPr txBox="1"/>
          <p:nvPr/>
        </p:nvSpPr>
        <p:spPr>
          <a:xfrm>
            <a:off x="2475959" y="2620732"/>
            <a:ext cx="4533900" cy="6563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해파리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분포를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보여줍니다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plestory Light"/>
              </a:rPr>
              <a:t>.</a:t>
            </a:r>
          </a:p>
        </p:txBody>
      </p:sp>
      <p:pic>
        <p:nvPicPr>
          <p:cNvPr id="74" name="Picture 23">
            <a:extLst>
              <a:ext uri="{FF2B5EF4-FFF2-40B4-BE49-F238E27FC236}">
                <a16:creationId xmlns:a16="http://schemas.microsoft.com/office/drawing/2014/main" id="{1F66B648-1A46-AAC9-9DAA-CBE87D984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660" y="2120900"/>
            <a:ext cx="5359400" cy="1308100"/>
          </a:xfrm>
          <a:prstGeom prst="rect">
            <a:avLst/>
          </a:prstGeom>
          <a:effectLst>
            <a:outerShdw blurRad="17130" dist="50442" dir="2700000">
              <a:srgbClr val="000000">
                <a:alpha val="10000"/>
              </a:srgbClr>
            </a:outerShdw>
          </a:effectLst>
        </p:spPr>
      </p:pic>
      <p:pic>
        <p:nvPicPr>
          <p:cNvPr id="75" name="Picture 24">
            <a:extLst>
              <a:ext uri="{FF2B5EF4-FFF2-40B4-BE49-F238E27FC236}">
                <a16:creationId xmlns:a16="http://schemas.microsoft.com/office/drawing/2014/main" id="{7B888B48-B8D9-2D87-EDDE-0EB7CFF48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6860" y="1714500"/>
            <a:ext cx="4889500" cy="698500"/>
          </a:xfrm>
          <a:prstGeom prst="rect">
            <a:avLst/>
          </a:prstGeom>
          <a:effectLst>
            <a:outerShdw blurRad="4783" dist="79959" dir="2700000">
              <a:srgbClr val="000000">
                <a:alpha val="20000"/>
              </a:srgbClr>
            </a:outerShdw>
          </a:effectLst>
        </p:spPr>
      </p:pic>
      <p:sp>
        <p:nvSpPr>
          <p:cNvPr id="76" name="TextBox 25">
            <a:extLst>
              <a:ext uri="{FF2B5EF4-FFF2-40B4-BE49-F238E27FC236}">
                <a16:creationId xmlns:a16="http://schemas.microsoft.com/office/drawing/2014/main" id="{7AFC8298-5557-5F42-3846-EAE39D37DE2E}"/>
              </a:ext>
            </a:extLst>
          </p:cNvPr>
          <p:cNvSpPr txBox="1"/>
          <p:nvPr/>
        </p:nvSpPr>
        <p:spPr>
          <a:xfrm>
            <a:off x="10614660" y="1854200"/>
            <a:ext cx="4546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Maplestory Light"/>
              </a:rPr>
              <a:t>해파</a:t>
            </a:r>
            <a:r>
              <a:rPr lang="ko-KR" altLang="en-US" sz="2400" dirty="0">
                <a:solidFill>
                  <a:srgbClr val="FFFFFF"/>
                </a:solidFill>
                <a:ea typeface="Maplestory Light"/>
              </a:rPr>
              <a:t>리 출몰 근처 지역 알림</a:t>
            </a:r>
            <a:endParaRPr lang="ko-KR" sz="2400" b="0" i="0" u="none" strike="noStrike" dirty="0">
              <a:solidFill>
                <a:srgbClr val="FFFFFF"/>
              </a:solidFill>
              <a:ea typeface="Maplestory Light"/>
            </a:endParaRPr>
          </a:p>
        </p:txBody>
      </p:sp>
      <p:sp>
        <p:nvSpPr>
          <p:cNvPr id="77" name="TextBox 26">
            <a:extLst>
              <a:ext uri="{FF2B5EF4-FFF2-40B4-BE49-F238E27FC236}">
                <a16:creationId xmlns:a16="http://schemas.microsoft.com/office/drawing/2014/main" id="{E39D1C94-CB1E-7BFD-8C1C-F900C22A9FE4}"/>
              </a:ext>
            </a:extLst>
          </p:cNvPr>
          <p:cNvSpPr txBox="1"/>
          <p:nvPr/>
        </p:nvSpPr>
        <p:spPr>
          <a:xfrm>
            <a:off x="11021060" y="2743200"/>
            <a:ext cx="4533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해파리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주의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지역이라면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알림을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altLang="ko-KR" sz="1800" b="0" i="0" u="none" strike="noStrike" dirty="0">
                <a:solidFill>
                  <a:srgbClr val="000000"/>
                </a:solidFill>
                <a:ea typeface="Maplestory Light"/>
              </a:rPr>
              <a:t>줍니다</a:t>
            </a:r>
          </a:p>
        </p:txBody>
      </p:sp>
      <p:pic>
        <p:nvPicPr>
          <p:cNvPr id="16394" name="Picture 10" descr="main_map">
            <a:extLst>
              <a:ext uri="{FF2B5EF4-FFF2-40B4-BE49-F238E27FC236}">
                <a16:creationId xmlns:a16="http://schemas.microsoft.com/office/drawing/2014/main" id="{9CCA445B-B0AC-970A-5119-1BDB9D58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256" y="3814024"/>
            <a:ext cx="5716034" cy="588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해수욕장의 불청객, 노무라입깃해파리 특보 전남·강원 전체 해역까지 확대 - 카드/한컷 | 멀티미디어 | 대한민국 정책브리핑">
            <a:extLst>
              <a:ext uri="{FF2B5EF4-FFF2-40B4-BE49-F238E27FC236}">
                <a16:creationId xmlns:a16="http://schemas.microsoft.com/office/drawing/2014/main" id="{5800DD9A-B123-616E-F403-520EA5BFD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305" y="3715004"/>
            <a:ext cx="6176755" cy="617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51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6" grpId="0"/>
      <p:bldP spid="7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DDBE6-FE35-445C-2C29-D7BA09ED5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A3EC99-957F-C353-4C79-0EB3E94FF8F5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04CBD67A-1BCC-E1AF-72D1-B3E6765D87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rot="8700000">
            <a:off x="9363634" y="5893340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AA5EC6C4-8952-637E-2544-A2B2EE9F4DB4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lang="ko-KR" altLang="en-US" sz="6000" dirty="0">
                <a:solidFill>
                  <a:srgbClr val="000000"/>
                </a:solidFill>
                <a:latin typeface="Calibri"/>
                <a:ea typeface="Maplestory Bold"/>
              </a:rPr>
              <a:t>핵심 내용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BD035C7-961D-88C5-CC47-C2350B3DD2C2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362C7F24-120F-3F84-416F-EDCD8E1DC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FDB4BF43-6FBD-12A5-3FCD-20CA76C1E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7CA7B29-6C3D-5D57-DB5F-7BF6802C382E}"/>
              </a:ext>
            </a:extLst>
          </p:cNvPr>
          <p:cNvSpPr txBox="1"/>
          <p:nvPr/>
        </p:nvSpPr>
        <p:spPr>
          <a:xfrm>
            <a:off x="1143000" y="1790700"/>
            <a:ext cx="168402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5. </a:t>
            </a:r>
            <a:r>
              <a:rPr lang="ko-KR" altLang="en-US" sz="3200" b="1" dirty="0"/>
              <a:t>해파리 지도</a:t>
            </a:r>
          </a:p>
          <a:p>
            <a:r>
              <a:rPr lang="en-US" altLang="ko-KR" sz="3200" dirty="0"/>
              <a:t>"</a:t>
            </a:r>
            <a:r>
              <a:rPr lang="ko-KR" altLang="en-US" sz="3200" dirty="0"/>
              <a:t>해파리 출몰 빈도가 높은 지역을 실시간으로 지도에 표시하여 사용자들이 해양 활동을 할 때 안전하게 대비할 수 있도록 합니다</a:t>
            </a:r>
            <a:r>
              <a:rPr lang="en-US" altLang="ko-KR" sz="3200" dirty="0"/>
              <a:t>. </a:t>
            </a:r>
            <a:r>
              <a:rPr lang="ko-KR" altLang="en-US" sz="3200" dirty="0"/>
              <a:t>이 지도는 해파리의 출현 데이터를 바탕으로 업데이트되며</a:t>
            </a:r>
            <a:r>
              <a:rPr lang="en-US" altLang="ko-KR" sz="3200" dirty="0"/>
              <a:t>, </a:t>
            </a:r>
            <a:r>
              <a:rPr lang="ko-KR" altLang="en-US" sz="3200" dirty="0"/>
              <a:t>해파리 출몰이 잦은 지역을 한눈에 확인할 수 있습니다</a:t>
            </a:r>
            <a:r>
              <a:rPr lang="en-US" altLang="ko-KR" sz="3200" dirty="0"/>
              <a:t>."</a:t>
            </a:r>
          </a:p>
          <a:p>
            <a:r>
              <a:rPr lang="ko-KR" altLang="en-US" sz="3200" b="1" dirty="0"/>
              <a:t>추가 설명</a:t>
            </a:r>
            <a:r>
              <a:rPr lang="en-US" altLang="ko-KR" sz="3200" dirty="0"/>
              <a:t>: "</a:t>
            </a:r>
            <a:r>
              <a:rPr lang="ko-KR" altLang="en-US" sz="3200" dirty="0"/>
              <a:t>해류의 변화나 계절적 요인에 따라 해파리가 자주 나타나는 해안 지역을 실시간으로 반영하여</a:t>
            </a:r>
            <a:r>
              <a:rPr lang="en-US" altLang="ko-KR" sz="3200" dirty="0"/>
              <a:t>, </a:t>
            </a:r>
            <a:r>
              <a:rPr lang="ko-KR" altLang="en-US" sz="3200" dirty="0"/>
              <a:t>사용자들이 그 지역을 피해 안전한 해양 활동을 할 수 있도록 안내합니다</a:t>
            </a:r>
            <a:r>
              <a:rPr lang="en-US" altLang="ko-KR" sz="3200" dirty="0"/>
              <a:t>.”</a:t>
            </a:r>
          </a:p>
          <a:p>
            <a:endParaRPr lang="en-US" altLang="ko-KR" sz="3200" dirty="0"/>
          </a:p>
          <a:p>
            <a:r>
              <a:rPr lang="en-US" altLang="ko-KR" sz="3200" b="1" dirty="0"/>
              <a:t>6. </a:t>
            </a:r>
            <a:r>
              <a:rPr lang="ko-KR" altLang="en-US" sz="3200" b="1" dirty="0"/>
              <a:t>해파리 출몰 근처 지역 알림</a:t>
            </a:r>
          </a:p>
          <a:p>
            <a:r>
              <a:rPr lang="en-US" altLang="ko-KR" sz="3200" dirty="0"/>
              <a:t>"</a:t>
            </a:r>
            <a:r>
              <a:rPr lang="ko-KR" altLang="en-US" sz="3200" dirty="0"/>
              <a:t>해파리 출몰 경고 지역에 가까이 가면</a:t>
            </a:r>
            <a:r>
              <a:rPr lang="en-US" altLang="ko-KR" sz="3200" dirty="0"/>
              <a:t>, </a:t>
            </a:r>
            <a:r>
              <a:rPr lang="ko-KR" altLang="en-US" sz="3200" dirty="0"/>
              <a:t>앱이 즉시 알림을 보내 사용자들에게 위험 지역임을 경고합니다</a:t>
            </a:r>
            <a:r>
              <a:rPr lang="en-US" altLang="ko-KR" sz="3200" dirty="0"/>
              <a:t>. </a:t>
            </a:r>
            <a:r>
              <a:rPr lang="ko-KR" altLang="en-US" sz="3200" dirty="0"/>
              <a:t>이를 통해 해파리 쏘임 사고를 예방하고</a:t>
            </a:r>
            <a:r>
              <a:rPr lang="en-US" altLang="ko-KR" sz="3200" dirty="0"/>
              <a:t>, </a:t>
            </a:r>
            <a:r>
              <a:rPr lang="ko-KR" altLang="en-US" sz="3200" dirty="0"/>
              <a:t>사용자가 안전하게 해변을 즐길 수 있도록 </a:t>
            </a:r>
            <a:r>
              <a:rPr lang="ko-KR" altLang="en-US" sz="3200" dirty="0" err="1"/>
              <a:t>돕습니다</a:t>
            </a:r>
            <a:r>
              <a:rPr lang="en-US" altLang="ko-KR" sz="3200" dirty="0"/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643223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A46BE7-9C10-0A15-01FC-AD96A83AD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6935B80-293E-D222-1221-C80379C9B242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FFD46732-A64A-2B85-8F8D-9DAADBDC03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8700000">
            <a:off x="9439835" y="5917802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59D5BB8C-672F-C1BC-C19B-DF250A56C162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구현 </a:t>
            </a:r>
            <a:r>
              <a:rPr lang="ko-KR" altLang="en-US" sz="6000" dirty="0">
                <a:solidFill>
                  <a:srgbClr val="000000"/>
                </a:solidFill>
                <a:latin typeface="Calibri"/>
                <a:ea typeface="Maplestory Bold"/>
              </a:rPr>
              <a:t>기술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6B55F4-BFCA-902E-66BF-E86CAA601EB3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AFB0A623-CFAE-453F-7DDB-0119CFF4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EB6B63B8-0393-4B0A-8F6D-2A8B31080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pic>
        <p:nvPicPr>
          <p:cNvPr id="20" name="Picture 7">
            <a:extLst>
              <a:ext uri="{FF2B5EF4-FFF2-40B4-BE49-F238E27FC236}">
                <a16:creationId xmlns:a16="http://schemas.microsoft.com/office/drawing/2014/main" id="{39B84E9B-9879-FC51-3B35-2C2E316EB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3915" y="2804338"/>
            <a:ext cx="4152900" cy="977900"/>
          </a:xfrm>
          <a:prstGeom prst="rect">
            <a:avLst/>
          </a:prstGeom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67E8F4D8-4BF8-BD6D-DC92-C96F8273B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3986047"/>
            <a:ext cx="6756003" cy="3012951"/>
          </a:xfrm>
          <a:prstGeom prst="rect">
            <a:avLst/>
          </a:prstGeom>
        </p:spPr>
      </p:pic>
      <p:sp>
        <p:nvSpPr>
          <p:cNvPr id="25" name="TextBox 13">
            <a:extLst>
              <a:ext uri="{FF2B5EF4-FFF2-40B4-BE49-F238E27FC236}">
                <a16:creationId xmlns:a16="http://schemas.microsoft.com/office/drawing/2014/main" id="{1FA85154-A591-D404-39EC-FFAB37025492}"/>
              </a:ext>
            </a:extLst>
          </p:cNvPr>
          <p:cNvSpPr txBox="1"/>
          <p:nvPr/>
        </p:nvSpPr>
        <p:spPr>
          <a:xfrm>
            <a:off x="3200400" y="7053007"/>
            <a:ext cx="5689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800" dirty="0">
                <a:solidFill>
                  <a:srgbClr val="000000"/>
                </a:solidFill>
                <a:ea typeface="Maplestory Light"/>
              </a:rPr>
              <a:t>해파리 정보 </a:t>
            </a:r>
            <a:r>
              <a:rPr lang="en-US" altLang="ko-KR" sz="2800" dirty="0">
                <a:solidFill>
                  <a:srgbClr val="000000"/>
                </a:solidFill>
                <a:ea typeface="Maplestory Light"/>
              </a:rPr>
              <a:t>OPENAPI</a:t>
            </a:r>
            <a:endParaRPr lang="ko-KR" sz="2800" b="0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5CCFC996-A143-D469-4E56-0E653B9AC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867" y="8018094"/>
            <a:ext cx="4946556" cy="147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id="{FBF8E5AB-555B-7F21-7D03-6817A7A8F0EA}"/>
              </a:ext>
            </a:extLst>
          </p:cNvPr>
          <p:cNvSpPr txBox="1"/>
          <p:nvPr/>
        </p:nvSpPr>
        <p:spPr>
          <a:xfrm>
            <a:off x="1143000" y="1607394"/>
            <a:ext cx="6934200" cy="5453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ea typeface="Maplestory Light"/>
              </a:rPr>
              <a:t>해</a:t>
            </a:r>
            <a:r>
              <a:rPr lang="ko-KR" sz="4000" b="1" i="0" u="none" strike="noStrike" dirty="0">
                <a:solidFill>
                  <a:srgbClr val="000000"/>
                </a:solidFill>
                <a:ea typeface="Maplestory Light"/>
              </a:rPr>
              <a:t>파</a:t>
            </a:r>
            <a:r>
              <a:rPr lang="ko-KR" altLang="en-US" sz="4000" b="1" i="0" u="none" strike="noStrike" dirty="0">
                <a:solidFill>
                  <a:srgbClr val="000000"/>
                </a:solidFill>
                <a:ea typeface="Maplestory Light"/>
              </a:rPr>
              <a:t>리</a:t>
            </a:r>
            <a:r>
              <a:rPr lang="en-US" altLang="ko-KR" sz="4000" b="1" i="0" u="none" strike="noStrike" dirty="0">
                <a:solidFill>
                  <a:srgbClr val="000000"/>
                </a:solidFill>
                <a:ea typeface="Maplestory Light"/>
              </a:rPr>
              <a:t> </a:t>
            </a:r>
            <a:r>
              <a:rPr lang="ko-KR" altLang="en-US" sz="4000" b="1" i="0" u="none" strike="noStrike" dirty="0">
                <a:solidFill>
                  <a:srgbClr val="000000"/>
                </a:solidFill>
                <a:ea typeface="Maplestory Light"/>
              </a:rPr>
              <a:t>출몰 지역 및 경고 시스템</a:t>
            </a:r>
            <a:endParaRPr lang="ko-KR" sz="4000" b="1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77D26F09-DC96-4BF2-2FF7-449B1E389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740" y="2419331"/>
            <a:ext cx="3725171" cy="98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3">
            <a:extLst>
              <a:ext uri="{FF2B5EF4-FFF2-40B4-BE49-F238E27FC236}">
                <a16:creationId xmlns:a16="http://schemas.microsoft.com/office/drawing/2014/main" id="{678D4685-65D6-9077-27A1-7961335E31FD}"/>
              </a:ext>
            </a:extLst>
          </p:cNvPr>
          <p:cNvSpPr txBox="1"/>
          <p:nvPr/>
        </p:nvSpPr>
        <p:spPr>
          <a:xfrm>
            <a:off x="3200400" y="9376573"/>
            <a:ext cx="5689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800" dirty="0">
                <a:solidFill>
                  <a:srgbClr val="000000"/>
                </a:solidFill>
                <a:ea typeface="Maplestory Light"/>
              </a:rPr>
              <a:t>앱 구현</a:t>
            </a:r>
            <a:endParaRPr lang="ko-KR" sz="2800" b="0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1140D20B-EB41-FDA4-EC13-2B847ACECB37}"/>
              </a:ext>
            </a:extLst>
          </p:cNvPr>
          <p:cNvSpPr txBox="1"/>
          <p:nvPr/>
        </p:nvSpPr>
        <p:spPr>
          <a:xfrm>
            <a:off x="10058400" y="7940165"/>
            <a:ext cx="5689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800" b="0" i="0" u="none" strike="noStrike" dirty="0">
                <a:solidFill>
                  <a:srgbClr val="000000"/>
                </a:solidFill>
                <a:ea typeface="Maplestory Light"/>
              </a:rPr>
              <a:t>위치 정보</a:t>
            </a:r>
            <a:endParaRPr lang="ko-KR" sz="2800" b="0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pic>
        <p:nvPicPr>
          <p:cNvPr id="29" name="Picture 4" descr="해파리정보시스템">
            <a:extLst>
              <a:ext uri="{FF2B5EF4-FFF2-40B4-BE49-F238E27FC236}">
                <a16:creationId xmlns:a16="http://schemas.microsoft.com/office/drawing/2014/main" id="{D664FAA3-D1BF-D259-9430-E7A0A2FC2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786" y="3712907"/>
            <a:ext cx="6973382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681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179EA-7472-9C47-CA0D-253857C45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B775C09-9EF4-B006-AA91-EDA7F2AA2B5B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BABB2F84-44D7-6793-8F59-F446FD053C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8700000">
            <a:off x="9439835" y="5917802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48111F99-C16D-4996-17CF-FB20D79A03E4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구현 </a:t>
            </a:r>
            <a:r>
              <a:rPr lang="ko-KR" altLang="en-US" sz="6000" dirty="0">
                <a:solidFill>
                  <a:srgbClr val="000000"/>
                </a:solidFill>
                <a:latin typeface="Calibri"/>
                <a:ea typeface="Maplestory Bold"/>
              </a:rPr>
              <a:t>기술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ABDD602-BB28-7B68-CEAB-0FEE98CDEC6B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A11E3A2C-7AA1-0744-3837-CE219C764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DDA28CAC-9FED-604E-05C8-5E549C528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sp>
        <p:nvSpPr>
          <p:cNvPr id="26" name="TextBox 13">
            <a:extLst>
              <a:ext uri="{FF2B5EF4-FFF2-40B4-BE49-F238E27FC236}">
                <a16:creationId xmlns:a16="http://schemas.microsoft.com/office/drawing/2014/main" id="{45AC61D1-98F3-760F-24E0-5BC9FBEA0239}"/>
              </a:ext>
            </a:extLst>
          </p:cNvPr>
          <p:cNvSpPr txBox="1"/>
          <p:nvPr/>
        </p:nvSpPr>
        <p:spPr>
          <a:xfrm>
            <a:off x="1143000" y="1607394"/>
            <a:ext cx="6934200" cy="5453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ea typeface="Maplestory Light"/>
              </a:rPr>
              <a:t>해</a:t>
            </a:r>
            <a:r>
              <a:rPr lang="ko-KR" sz="4000" b="1" i="0" u="none" strike="noStrike" dirty="0">
                <a:solidFill>
                  <a:srgbClr val="000000"/>
                </a:solidFill>
                <a:ea typeface="Maplestory Light"/>
              </a:rPr>
              <a:t>파</a:t>
            </a:r>
            <a:r>
              <a:rPr lang="ko-KR" altLang="en-US" sz="4000" b="1" i="0" u="none" strike="noStrike" dirty="0">
                <a:solidFill>
                  <a:srgbClr val="000000"/>
                </a:solidFill>
                <a:ea typeface="Maplestory Light"/>
              </a:rPr>
              <a:t>리</a:t>
            </a:r>
            <a:r>
              <a:rPr lang="en-US" altLang="ko-KR" sz="4000" b="1" i="0" u="none" strike="noStrike" dirty="0">
                <a:solidFill>
                  <a:srgbClr val="000000"/>
                </a:solidFill>
                <a:ea typeface="Maplestory Light"/>
              </a:rPr>
              <a:t> </a:t>
            </a:r>
            <a:r>
              <a:rPr lang="ko-KR" altLang="en-US" sz="4000" b="1" i="0" u="none" strike="noStrike" dirty="0">
                <a:solidFill>
                  <a:srgbClr val="000000"/>
                </a:solidFill>
                <a:ea typeface="Maplestory Light"/>
              </a:rPr>
              <a:t>출몰 지역 및 경고 시스템</a:t>
            </a:r>
            <a:endParaRPr lang="ko-KR" sz="4000" b="1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19C1C-2731-A963-684D-188A6809AC09}"/>
              </a:ext>
            </a:extLst>
          </p:cNvPr>
          <p:cNvSpPr txBox="1"/>
          <p:nvPr/>
        </p:nvSpPr>
        <p:spPr>
          <a:xfrm>
            <a:off x="1826514" y="3086099"/>
            <a:ext cx="1463497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/>
              <a:t>먼저</a:t>
            </a:r>
            <a:r>
              <a:rPr lang="en-US" altLang="ko-KR" sz="3600" dirty="0"/>
              <a:t>, </a:t>
            </a:r>
            <a:r>
              <a:rPr lang="ko-KR" altLang="en-US" sz="3600" b="1" dirty="0"/>
              <a:t>국립수산과학원의 </a:t>
            </a:r>
            <a:r>
              <a:rPr lang="en" altLang="ko-KR" sz="3600" b="1" dirty="0" err="1"/>
              <a:t>OpenAPI</a:t>
            </a:r>
            <a:r>
              <a:rPr lang="ko-KR" altLang="en-US" sz="3600" dirty="0" err="1"/>
              <a:t>를</a:t>
            </a:r>
            <a:r>
              <a:rPr lang="ko-KR" altLang="en-US" sz="3600" dirty="0"/>
              <a:t> 사용하여 해파리 출몰 데이터를 실시간으로 수집합니다</a:t>
            </a:r>
            <a:r>
              <a:rPr lang="en-US" altLang="ko-KR" sz="3600" dirty="0"/>
              <a:t>. </a:t>
            </a:r>
            <a:r>
              <a:rPr lang="ko-KR" altLang="en-US" sz="3600" dirty="0"/>
              <a:t>이 </a:t>
            </a:r>
            <a:r>
              <a:rPr lang="en" altLang="ko-KR" sz="3600" dirty="0"/>
              <a:t>API</a:t>
            </a:r>
            <a:r>
              <a:rPr lang="ko-KR" altLang="en-US" sz="3600" dirty="0"/>
              <a:t>는 해양 환경과 해파리 출몰 데이터를 제공하는데</a:t>
            </a:r>
            <a:r>
              <a:rPr lang="en-US" altLang="ko-KR" sz="3600" dirty="0"/>
              <a:t>, </a:t>
            </a:r>
            <a:r>
              <a:rPr lang="ko-KR" altLang="en-US" sz="3600" dirty="0"/>
              <a:t>이를 통해 저희는 한국 연안에서 해파리가 자주 출몰하는 지역에 대한 정보를 자동으로 받아옵니다</a:t>
            </a:r>
            <a:r>
              <a:rPr lang="en-US" altLang="ko-KR" sz="3600" dirty="0"/>
              <a:t>.</a:t>
            </a:r>
          </a:p>
          <a:p>
            <a:r>
              <a:rPr lang="ko-KR" altLang="en-US" sz="3600" dirty="0"/>
              <a:t>그 다음</a:t>
            </a:r>
            <a:r>
              <a:rPr lang="en-US" altLang="ko-KR" sz="3600" dirty="0"/>
              <a:t>, </a:t>
            </a:r>
            <a:r>
              <a:rPr lang="ko-KR" altLang="en-US" sz="3600" dirty="0"/>
              <a:t>이 데이터를 </a:t>
            </a:r>
            <a:r>
              <a:rPr lang="en" altLang="ko-KR" sz="3600" b="1" dirty="0" err="1"/>
              <a:t>Leaflet.js</a:t>
            </a:r>
            <a:r>
              <a:rPr lang="ko-KR" altLang="en-US" sz="3600" dirty="0"/>
              <a:t>라는 오픈소스 지리 정보 시스템</a:t>
            </a:r>
            <a:r>
              <a:rPr lang="en-US" altLang="ko-KR" sz="3600" dirty="0"/>
              <a:t>(</a:t>
            </a:r>
            <a:r>
              <a:rPr lang="en" altLang="ko-KR" sz="3600" dirty="0"/>
              <a:t>GIS) </a:t>
            </a:r>
            <a:r>
              <a:rPr lang="ko-KR" altLang="en-US" sz="3600" dirty="0"/>
              <a:t>라이브러리를 통해 </a:t>
            </a:r>
            <a:r>
              <a:rPr lang="ko-KR" altLang="en-US" sz="3600" dirty="0" err="1"/>
              <a:t>시각화합니다</a:t>
            </a:r>
            <a:r>
              <a:rPr lang="en-US" altLang="ko-KR" sz="3600" dirty="0"/>
              <a:t>. </a:t>
            </a:r>
            <a:r>
              <a:rPr lang="en" altLang="ko-KR" sz="3600" dirty="0" err="1"/>
              <a:t>Leaflet.js</a:t>
            </a:r>
            <a:r>
              <a:rPr lang="ko-KR" altLang="en-US" sz="3600" dirty="0"/>
              <a:t>는 경량이면서도 강력한 지도 시각화 도구로</a:t>
            </a:r>
            <a:r>
              <a:rPr lang="en-US" altLang="ko-KR" sz="3600" dirty="0"/>
              <a:t>, </a:t>
            </a:r>
            <a:r>
              <a:rPr lang="ko-KR" altLang="en-US" sz="3600" dirty="0"/>
              <a:t>저희는 이를 사용해 실시간 해파리 출몰 지역을 지도 상에 표시합니다</a:t>
            </a:r>
            <a:r>
              <a:rPr lang="en-US" altLang="ko-KR" sz="3600" dirty="0"/>
              <a:t>. </a:t>
            </a:r>
            <a:r>
              <a:rPr lang="ko-KR" altLang="en-US" sz="3600" dirty="0"/>
              <a:t>사용자가 앱을 열면</a:t>
            </a:r>
            <a:r>
              <a:rPr lang="en-US" altLang="ko-KR" sz="3600" dirty="0"/>
              <a:t>, </a:t>
            </a:r>
            <a:r>
              <a:rPr lang="ko-KR" altLang="en-US" sz="3600" dirty="0"/>
              <a:t>현재 위치 근처의 해파리 출몰 지역을 확인할 수 있고</a:t>
            </a:r>
            <a:r>
              <a:rPr lang="en-US" altLang="ko-KR" sz="3600" dirty="0"/>
              <a:t>, </a:t>
            </a:r>
            <a:r>
              <a:rPr lang="ko-KR" altLang="en-US" sz="3600" dirty="0"/>
              <a:t>위험 지역에 가까이 가면 자동으로 경고 알림을 받게 하였습니다</a:t>
            </a:r>
            <a:r>
              <a:rPr lang="en-US" altLang="ko-KR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9796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11F87B-EDA6-9FAF-DA23-6FF5D45C7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5F4FE56-1896-BCF8-1BEF-FD58F3EDEC02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CF9EA899-BD9E-99F1-D07D-50AD6653ED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rot="8700000">
            <a:off x="9439835" y="5917802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29957FE4-7B8B-D57F-D7BF-4CC700A2441B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구현 </a:t>
            </a:r>
            <a:r>
              <a:rPr lang="ko-KR" altLang="en-US" sz="6000" dirty="0">
                <a:solidFill>
                  <a:srgbClr val="000000"/>
                </a:solidFill>
                <a:latin typeface="Calibri"/>
                <a:ea typeface="Maplestory Bold"/>
              </a:rPr>
              <a:t>기술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627F0A5-D3D2-DD6E-0BA0-63B3E42362A8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ABEA548A-1380-98F3-78F1-91DEE1A1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24F7543C-64F8-8E35-946B-699CFCDD7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pic>
        <p:nvPicPr>
          <p:cNvPr id="10" name="그림 9" descr="텍스트, 지도, 아틀라스, 스크린샷이(가) 표시된 사진&#10;&#10;자동 생성된 설명">
            <a:extLst>
              <a:ext uri="{FF2B5EF4-FFF2-40B4-BE49-F238E27FC236}">
                <a16:creationId xmlns:a16="http://schemas.microsoft.com/office/drawing/2014/main" id="{6EB47994-4F60-5292-F3D9-CCD86DD71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60" y="2552700"/>
            <a:ext cx="4923951" cy="6879347"/>
          </a:xfrm>
          <a:prstGeom prst="rect">
            <a:avLst/>
          </a:prstGeom>
        </p:spPr>
      </p:pic>
      <p:pic>
        <p:nvPicPr>
          <p:cNvPr id="12" name="그림 11" descr="지도, 텍스트, 아틀라스, 스크린샷이(가) 표시된 사진&#10;&#10;자동 생성된 설명">
            <a:extLst>
              <a:ext uri="{FF2B5EF4-FFF2-40B4-BE49-F238E27FC236}">
                <a16:creationId xmlns:a16="http://schemas.microsoft.com/office/drawing/2014/main" id="{275CA4EF-6898-D95D-9205-FBB93D916F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38" y="2554224"/>
            <a:ext cx="4874772" cy="6877823"/>
          </a:xfrm>
          <a:prstGeom prst="rect">
            <a:avLst/>
          </a:prstGeom>
        </p:spPr>
      </p:pic>
      <p:pic>
        <p:nvPicPr>
          <p:cNvPr id="14" name="그림 13" descr="지도, 텍스트, 아틀라스, 스크린샷이(가) 표시된 사진&#10;&#10;자동 생성된 설명">
            <a:extLst>
              <a:ext uri="{FF2B5EF4-FFF2-40B4-BE49-F238E27FC236}">
                <a16:creationId xmlns:a16="http://schemas.microsoft.com/office/drawing/2014/main" id="{25F6EB28-17B9-6B2C-D827-421136F74F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046" y="2552700"/>
            <a:ext cx="5153354" cy="6877823"/>
          </a:xfrm>
          <a:prstGeom prst="rect">
            <a:avLst/>
          </a:prstGeom>
        </p:spPr>
      </p:pic>
      <p:pic>
        <p:nvPicPr>
          <p:cNvPr id="16" name="그림 1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2FCF914-9C7C-F23D-436F-CD0A6352E7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408" y="5199769"/>
            <a:ext cx="4242012" cy="1583684"/>
          </a:xfrm>
          <a:prstGeom prst="rect">
            <a:avLst/>
          </a:prstGeom>
        </p:spPr>
      </p:pic>
      <p:sp>
        <p:nvSpPr>
          <p:cNvPr id="3" name="TextBox 13">
            <a:extLst>
              <a:ext uri="{FF2B5EF4-FFF2-40B4-BE49-F238E27FC236}">
                <a16:creationId xmlns:a16="http://schemas.microsoft.com/office/drawing/2014/main" id="{D8E317B8-CB30-56B3-D80C-BF7BDF1E096B}"/>
              </a:ext>
            </a:extLst>
          </p:cNvPr>
          <p:cNvSpPr txBox="1"/>
          <p:nvPr/>
        </p:nvSpPr>
        <p:spPr>
          <a:xfrm>
            <a:off x="1143000" y="1607394"/>
            <a:ext cx="6934200" cy="5453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ea typeface="Maplestory Light"/>
              </a:rPr>
              <a:t>해</a:t>
            </a:r>
            <a:r>
              <a:rPr lang="ko-KR" sz="4000" b="1" i="0" u="none" strike="noStrike" dirty="0">
                <a:solidFill>
                  <a:srgbClr val="000000"/>
                </a:solidFill>
                <a:ea typeface="Maplestory Light"/>
              </a:rPr>
              <a:t>파</a:t>
            </a:r>
            <a:r>
              <a:rPr lang="ko-KR" altLang="en-US" sz="4000" b="1" i="0" u="none" strike="noStrike" dirty="0">
                <a:solidFill>
                  <a:srgbClr val="000000"/>
                </a:solidFill>
                <a:ea typeface="Maplestory Light"/>
              </a:rPr>
              <a:t>리</a:t>
            </a:r>
            <a:r>
              <a:rPr lang="en-US" altLang="ko-KR" sz="4000" b="1" i="0" u="none" strike="noStrike" dirty="0">
                <a:solidFill>
                  <a:srgbClr val="000000"/>
                </a:solidFill>
                <a:ea typeface="Maplestory Light"/>
              </a:rPr>
              <a:t> </a:t>
            </a:r>
            <a:r>
              <a:rPr lang="ko-KR" altLang="en-US" sz="4000" b="1" i="0" u="none" strike="noStrike" dirty="0">
                <a:solidFill>
                  <a:srgbClr val="000000"/>
                </a:solidFill>
                <a:ea typeface="Maplestory Light"/>
              </a:rPr>
              <a:t>출몰 지역 및 경고 시스템</a:t>
            </a:r>
            <a:endParaRPr lang="ko-KR" sz="4000" b="1" i="0" u="none" strike="noStrike" dirty="0">
              <a:solidFill>
                <a:srgbClr val="000000"/>
              </a:solidFill>
              <a:ea typeface="Maplestory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1130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0FCB1C-E705-C1D9-AAA1-83C5396EE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80F3E5A-5960-2C9E-3C26-E29659CA44D1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2F7B6705-B7DB-9DDB-556E-A9570DCE4D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rot="8700000">
            <a:off x="9439835" y="5917802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58C4B460-7EE9-B4BB-4AD6-4EB63147165C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lang="ko-KR" altLang="en-US" sz="6000" dirty="0">
                <a:solidFill>
                  <a:srgbClr val="000000"/>
                </a:solidFill>
                <a:latin typeface="Calibri"/>
                <a:ea typeface="Maplestory Bold"/>
              </a:rPr>
              <a:t>구현 기술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D04599-EA8C-A5FB-70CC-F13E326DCDAF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64AB3612-C04B-C0CC-7813-E2D47BE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72C5B653-C7A6-0542-B899-80E811885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sp>
        <p:nvSpPr>
          <p:cNvPr id="11" name="TextBox 13">
            <a:extLst>
              <a:ext uri="{FF2B5EF4-FFF2-40B4-BE49-F238E27FC236}">
                <a16:creationId xmlns:a16="http://schemas.microsoft.com/office/drawing/2014/main" id="{E10BC7D0-7A0F-C7F2-458C-B97912B55C2B}"/>
              </a:ext>
            </a:extLst>
          </p:cNvPr>
          <p:cNvSpPr txBox="1"/>
          <p:nvPr/>
        </p:nvSpPr>
        <p:spPr>
          <a:xfrm>
            <a:off x="1143000" y="1607394"/>
            <a:ext cx="6934200" cy="5453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ea typeface="Maplestory Light"/>
              </a:rPr>
              <a:t>해</a:t>
            </a:r>
            <a:r>
              <a:rPr lang="ko-KR" sz="4000" b="1" i="0" u="none" strike="noStrike" dirty="0">
                <a:solidFill>
                  <a:srgbClr val="000000"/>
                </a:solidFill>
                <a:ea typeface="Maplestory Light"/>
              </a:rPr>
              <a:t>파</a:t>
            </a:r>
            <a:r>
              <a:rPr lang="ko-KR" altLang="en-US" sz="4000" b="1" i="0" u="none" strike="noStrike" dirty="0">
                <a:solidFill>
                  <a:srgbClr val="000000"/>
                </a:solidFill>
                <a:ea typeface="Maplestory Light"/>
              </a:rPr>
              <a:t>리</a:t>
            </a:r>
            <a:r>
              <a:rPr lang="ko-KR" altLang="en-US" sz="4000" b="1" dirty="0">
                <a:solidFill>
                  <a:srgbClr val="000000"/>
                </a:solidFill>
                <a:ea typeface="Maplestory Light"/>
              </a:rPr>
              <a:t>종 탐지 및 정보 제공</a:t>
            </a:r>
            <a:endParaRPr lang="ko-KR" sz="4000" b="1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pic>
        <p:nvPicPr>
          <p:cNvPr id="9226" name="Picture 10" descr="Python (r1292 판) - 나무위키">
            <a:extLst>
              <a:ext uri="{FF2B5EF4-FFF2-40B4-BE49-F238E27FC236}">
                <a16:creationId xmlns:a16="http://schemas.microsoft.com/office/drawing/2014/main" id="{7FF0727E-0733-0045-8358-7346EF7B9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603" y="3680002"/>
            <a:ext cx="3630697" cy="10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GitHub - MostafaNabiehMourad/Data-collection-with-selenium-script">
            <a:extLst>
              <a:ext uri="{FF2B5EF4-FFF2-40B4-BE49-F238E27FC236}">
                <a16:creationId xmlns:a16="http://schemas.microsoft.com/office/drawing/2014/main" id="{35F1FD03-0F04-DD3B-B409-781481302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00" y="4949597"/>
            <a:ext cx="5689600" cy="188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3">
            <a:extLst>
              <a:ext uri="{FF2B5EF4-FFF2-40B4-BE49-F238E27FC236}">
                <a16:creationId xmlns:a16="http://schemas.microsoft.com/office/drawing/2014/main" id="{E8DB22DF-0A5E-C193-ADFF-969864B975A3}"/>
              </a:ext>
            </a:extLst>
          </p:cNvPr>
          <p:cNvSpPr txBox="1"/>
          <p:nvPr/>
        </p:nvSpPr>
        <p:spPr>
          <a:xfrm>
            <a:off x="2285151" y="7244930"/>
            <a:ext cx="5689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800" dirty="0" err="1">
                <a:solidFill>
                  <a:srgbClr val="000000"/>
                </a:solidFill>
                <a:ea typeface="Maplestory Light"/>
              </a:rPr>
              <a:t>크롤링</a:t>
            </a:r>
            <a:endParaRPr lang="en-US" altLang="ko-KR" sz="2800" dirty="0">
              <a:solidFill>
                <a:srgbClr val="000000"/>
              </a:solidFill>
              <a:ea typeface="Maplestory Light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800" dirty="0">
                <a:solidFill>
                  <a:srgbClr val="000000"/>
                </a:solidFill>
                <a:ea typeface="Maplestory Light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ea typeface="Maplestory Light"/>
              </a:rPr>
              <a:t>–</a:t>
            </a:r>
            <a:r>
              <a:rPr lang="ko-KR" altLang="en-US" sz="2800" dirty="0">
                <a:solidFill>
                  <a:srgbClr val="000000"/>
                </a:solidFill>
                <a:ea typeface="Maplestory Light"/>
              </a:rPr>
              <a:t> 해파리 이미지 데이터 수집</a:t>
            </a:r>
            <a:endParaRPr lang="ko-KR" sz="2800" b="0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pic>
        <p:nvPicPr>
          <p:cNvPr id="9230" name="Picture 14" descr="CLASS101 + | 닮은 연예인 찾기 서비스 제작 With 티처블머신">
            <a:extLst>
              <a:ext uri="{FF2B5EF4-FFF2-40B4-BE49-F238E27FC236}">
                <a16:creationId xmlns:a16="http://schemas.microsoft.com/office/drawing/2014/main" id="{67A670B0-64FC-6FEA-A9F9-3D503C1A8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6" r="18667"/>
          <a:stretch/>
        </p:blipFill>
        <p:spPr bwMode="auto">
          <a:xfrm>
            <a:off x="9243080" y="4169344"/>
            <a:ext cx="5730317" cy="26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3">
            <a:extLst>
              <a:ext uri="{FF2B5EF4-FFF2-40B4-BE49-F238E27FC236}">
                <a16:creationId xmlns:a16="http://schemas.microsoft.com/office/drawing/2014/main" id="{77422D60-E2CA-B8A9-EC41-22FEDA34DCC2}"/>
              </a:ext>
            </a:extLst>
          </p:cNvPr>
          <p:cNvSpPr txBox="1"/>
          <p:nvPr/>
        </p:nvSpPr>
        <p:spPr>
          <a:xfrm>
            <a:off x="9218696" y="7261374"/>
            <a:ext cx="5689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800" dirty="0">
                <a:solidFill>
                  <a:srgbClr val="000000"/>
                </a:solidFill>
                <a:ea typeface="Maplestory Light"/>
              </a:rPr>
              <a:t>딥러닝 </a:t>
            </a:r>
            <a:endParaRPr lang="en-US" altLang="ko-KR" sz="2800" dirty="0">
              <a:solidFill>
                <a:srgbClr val="000000"/>
              </a:solidFill>
              <a:ea typeface="Maplestory Light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800" dirty="0">
                <a:solidFill>
                  <a:srgbClr val="000000"/>
                </a:solidFill>
                <a:ea typeface="Maplestory Light"/>
              </a:rPr>
              <a:t>–</a:t>
            </a:r>
            <a:r>
              <a:rPr lang="ko-KR" altLang="en-US" sz="2800" dirty="0">
                <a:solidFill>
                  <a:srgbClr val="000000"/>
                </a:solidFill>
                <a:ea typeface="Maplestory Light"/>
              </a:rPr>
              <a:t> 해파리 분류</a:t>
            </a:r>
            <a:endParaRPr lang="ko-KR" sz="2800" b="0" i="0" u="none" strike="noStrike" dirty="0">
              <a:solidFill>
                <a:srgbClr val="000000"/>
              </a:solidFill>
              <a:ea typeface="Maplestory Light"/>
            </a:endParaRPr>
          </a:p>
        </p:txBody>
      </p:sp>
    </p:spTree>
    <p:extLst>
      <p:ext uri="{BB962C8B-B14F-4D97-AF65-F5344CB8AC3E}">
        <p14:creationId xmlns:p14="http://schemas.microsoft.com/office/powerpoint/2010/main" val="758879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A965E-82CF-62AE-37B2-8628140BE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A503BF-BD2C-5E38-7873-0885912CFCD3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7A5B135C-54F0-06AE-5D4E-507BC37B12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rot="8700000">
            <a:off x="9232900" y="5918200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F306FF6D-7BA4-77C8-70AA-A798FB543352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맨 앞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02F15E2-7001-FC12-9564-35DBBA6B9362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FAB75F6C-DB5B-838C-D6EA-1B6F0CE7D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6543933E-4C40-C6EF-A075-61DDB5DF5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112E83-A532-DD0C-0D1A-88FA787A1518}"/>
              </a:ext>
            </a:extLst>
          </p:cNvPr>
          <p:cNvSpPr txBox="1"/>
          <p:nvPr/>
        </p:nvSpPr>
        <p:spPr>
          <a:xfrm>
            <a:off x="1600200" y="2171700"/>
            <a:ext cx="150876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/>
              <a:t>안녕하세요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해파리냉채팀의</a:t>
            </a:r>
            <a:r>
              <a:rPr lang="ko-KR" altLang="en-US" sz="3200" dirty="0"/>
              <a:t> 발표를 맡게 된 </a:t>
            </a:r>
            <a:r>
              <a:rPr lang="ko-KR" altLang="en-US" sz="3200" dirty="0" err="1"/>
              <a:t>김소원입니다</a:t>
            </a:r>
            <a:r>
              <a:rPr lang="en-US" altLang="ko-KR" sz="3200" dirty="0"/>
              <a:t>. </a:t>
            </a:r>
          </a:p>
          <a:p>
            <a:endParaRPr lang="en-US" altLang="ko-KR" sz="3200" dirty="0"/>
          </a:p>
          <a:p>
            <a:r>
              <a:rPr lang="ko-KR" altLang="en-US" sz="3200" dirty="0"/>
              <a:t>최근 지구 온난화로 인해 해수 온도가 상승하면서 한국 인근 해변의 플랑크톤이 풍부해지고</a:t>
            </a:r>
            <a:r>
              <a:rPr lang="en-US" altLang="ko-KR" sz="3200" dirty="0"/>
              <a:t>, </a:t>
            </a:r>
            <a:r>
              <a:rPr lang="ko-KR" altLang="en-US" sz="3200" dirty="0"/>
              <a:t>그 결과 해파리의 수가 급격히 증가하고 있습니다</a:t>
            </a:r>
            <a:r>
              <a:rPr lang="en-US" altLang="ko-KR" sz="3200" dirty="0"/>
              <a:t>. </a:t>
            </a:r>
            <a:r>
              <a:rPr lang="ko-KR" altLang="en-US" sz="3200" dirty="0"/>
              <a:t>이러한 현상은 해양 생태계의 교란과 생물 다양성 감소</a:t>
            </a:r>
            <a:r>
              <a:rPr lang="en-US" altLang="ko-KR" sz="3200" dirty="0"/>
              <a:t>, </a:t>
            </a:r>
            <a:r>
              <a:rPr lang="ko-KR" altLang="en-US" sz="3200" dirty="0"/>
              <a:t>어업 손실을 초래하고 있습니다</a:t>
            </a:r>
            <a:r>
              <a:rPr lang="en-US" altLang="ko-KR" sz="3200" dirty="0"/>
              <a:t>.</a:t>
            </a:r>
            <a:r>
              <a:rPr lang="ko-KR" altLang="en-US" sz="3200" dirty="0"/>
              <a:t> 특히</a:t>
            </a:r>
            <a:r>
              <a:rPr lang="en-US" altLang="ko-KR" sz="3200" dirty="0"/>
              <a:t>, </a:t>
            </a:r>
            <a:r>
              <a:rPr lang="ko-KR" altLang="en-US" sz="3200" dirty="0"/>
              <a:t>최근 </a:t>
            </a:r>
            <a:r>
              <a:rPr lang="en-US" altLang="ko-KR" sz="3200" dirty="0"/>
              <a:t>5</a:t>
            </a:r>
            <a:r>
              <a:rPr lang="ko-KR" altLang="en-US" sz="3200" dirty="0"/>
              <a:t>년간 해수욕장에서 발생한 해파리 쏘임 사고는 무려 </a:t>
            </a:r>
            <a:r>
              <a:rPr lang="en-US" altLang="ko-KR" sz="3200" dirty="0"/>
              <a:t>1</a:t>
            </a:r>
            <a:r>
              <a:rPr lang="ko-KR" altLang="en-US" sz="3200" dirty="0"/>
              <a:t>만 건 이상에 달합니다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이로 인해 해파리로 인한 피해가 늘어나고 있으며</a:t>
            </a:r>
            <a:r>
              <a:rPr lang="en-US" altLang="ko-KR" sz="3200" dirty="0"/>
              <a:t>, </a:t>
            </a:r>
            <a:r>
              <a:rPr lang="ko-KR" altLang="en-US" sz="3200" dirty="0"/>
              <a:t>이에 대한 대응의 필요성이 절실해지고 있습니다</a:t>
            </a:r>
            <a:r>
              <a:rPr lang="en-US" altLang="ko-KR" sz="3200" dirty="0"/>
              <a:t>.</a:t>
            </a:r>
          </a:p>
          <a:p>
            <a:endParaRPr lang="en-US" altLang="ko-KR" sz="3200" dirty="0"/>
          </a:p>
          <a:p>
            <a:r>
              <a:rPr lang="ko-KR" altLang="en-US" sz="3200" dirty="0"/>
              <a:t>그래서 저희 팀은 해파리 위험 경고 서비스인 해파리 도감을 개발하게 되었습니다</a:t>
            </a:r>
            <a:r>
              <a:rPr lang="en-US" altLang="ko-K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10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296D8-959B-1ADF-3AAC-57D75F84E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367B1DA-08A0-7DF1-97FE-CB940E91BE99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691AEDB3-8826-2F67-D84F-EE317CAF42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rot="8700000">
            <a:off x="9439835" y="5917802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17A157DA-4C54-72AA-36F0-DA307F877317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lang="ko-KR" altLang="en-US" sz="6000" dirty="0">
                <a:solidFill>
                  <a:srgbClr val="000000"/>
                </a:solidFill>
                <a:latin typeface="Calibri"/>
                <a:ea typeface="Maplestory Bold"/>
              </a:rPr>
              <a:t>구현 기술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9111B92-0D59-C0BC-E404-E8209C7818B7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8F5582B6-BF46-6D8C-073B-741A6F7D7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32468CAE-A689-4495-F98F-238561E27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sp>
        <p:nvSpPr>
          <p:cNvPr id="11" name="TextBox 13">
            <a:extLst>
              <a:ext uri="{FF2B5EF4-FFF2-40B4-BE49-F238E27FC236}">
                <a16:creationId xmlns:a16="http://schemas.microsoft.com/office/drawing/2014/main" id="{46F535AC-44AF-94D1-2A5B-7580639D4104}"/>
              </a:ext>
            </a:extLst>
          </p:cNvPr>
          <p:cNvSpPr txBox="1"/>
          <p:nvPr/>
        </p:nvSpPr>
        <p:spPr>
          <a:xfrm>
            <a:off x="1143000" y="1607394"/>
            <a:ext cx="6934200" cy="5453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ea typeface="Maplestory Light"/>
              </a:rPr>
              <a:t>해</a:t>
            </a:r>
            <a:r>
              <a:rPr lang="ko-KR" sz="4000" b="1" i="0" u="none" strike="noStrike" dirty="0">
                <a:solidFill>
                  <a:srgbClr val="000000"/>
                </a:solidFill>
                <a:ea typeface="Maplestory Light"/>
              </a:rPr>
              <a:t>파</a:t>
            </a:r>
            <a:r>
              <a:rPr lang="ko-KR" altLang="en-US" sz="4000" b="1" i="0" u="none" strike="noStrike" dirty="0">
                <a:solidFill>
                  <a:srgbClr val="000000"/>
                </a:solidFill>
                <a:ea typeface="Maplestory Light"/>
              </a:rPr>
              <a:t>리</a:t>
            </a:r>
            <a:r>
              <a:rPr lang="ko-KR" altLang="en-US" sz="4000" b="1" dirty="0">
                <a:solidFill>
                  <a:srgbClr val="000000"/>
                </a:solidFill>
                <a:ea typeface="Maplestory Light"/>
              </a:rPr>
              <a:t>종 탐지 및 정보 제공</a:t>
            </a:r>
            <a:endParaRPr lang="ko-KR" sz="4000" b="1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CE402-782A-BE2A-67AD-A7A03DFAB79A}"/>
              </a:ext>
            </a:extLst>
          </p:cNvPr>
          <p:cNvSpPr txBox="1"/>
          <p:nvPr/>
        </p:nvSpPr>
        <p:spPr>
          <a:xfrm>
            <a:off x="838200" y="2350639"/>
            <a:ext cx="172212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해파리 이미지 데이터 수집</a:t>
            </a:r>
            <a:r>
              <a:rPr lang="ko-KR" altLang="en-US" sz="3200" dirty="0"/>
              <a:t>입니다</a:t>
            </a:r>
            <a:r>
              <a:rPr lang="en-US" altLang="ko-KR" sz="3200" dirty="0"/>
              <a:t>. </a:t>
            </a:r>
            <a:r>
              <a:rPr lang="ko-KR" altLang="en-US" sz="3200" dirty="0"/>
              <a:t>해파리 이미지를 확보하기 위해 저희는 </a:t>
            </a:r>
            <a:r>
              <a:rPr lang="ko-KR" altLang="en-US" sz="3200" dirty="0" err="1"/>
              <a:t>파이썬과</a:t>
            </a:r>
            <a:r>
              <a:rPr lang="ko-KR" altLang="en-US" sz="3200" dirty="0"/>
              <a:t> </a:t>
            </a:r>
            <a:r>
              <a:rPr lang="en" altLang="ko-KR" sz="3200" b="1" dirty="0"/>
              <a:t>Selenium</a:t>
            </a:r>
            <a:r>
              <a:rPr lang="ko-KR" altLang="en-US" sz="3200" dirty="0"/>
              <a:t>이라는 파이썬 웹 </a:t>
            </a:r>
            <a:r>
              <a:rPr lang="ko-KR" altLang="en-US" sz="3200" dirty="0" err="1"/>
              <a:t>크롤링</a:t>
            </a:r>
            <a:r>
              <a:rPr lang="ko-KR" altLang="en-US" sz="3200" dirty="0"/>
              <a:t> 라이브러리를 사용했습니다</a:t>
            </a:r>
            <a:r>
              <a:rPr lang="en-US" altLang="ko-KR" sz="3200" dirty="0"/>
              <a:t>. </a:t>
            </a:r>
            <a:r>
              <a:rPr lang="en" altLang="ko-KR" sz="3200" dirty="0"/>
              <a:t>Selenium</a:t>
            </a:r>
            <a:r>
              <a:rPr lang="ko-KR" altLang="en-US" sz="3200" dirty="0"/>
              <a:t>은 웹 사이트에서 해파리 사진을 자동으로 수집할 수 있도록 도와줍니다</a:t>
            </a:r>
            <a:r>
              <a:rPr lang="en-US" altLang="ko-KR" sz="3200" dirty="0"/>
              <a:t>. </a:t>
            </a:r>
            <a:r>
              <a:rPr lang="ko-KR" altLang="en-US" sz="3200" dirty="0"/>
              <a:t>다양한 웹 페이지에서 해파리 이미지를 수집하여</a:t>
            </a:r>
            <a:r>
              <a:rPr lang="en-US" altLang="ko-KR" sz="3200" dirty="0"/>
              <a:t>, </a:t>
            </a:r>
            <a:r>
              <a:rPr lang="ko-KR" altLang="en-US" sz="3200" dirty="0"/>
              <a:t>저희는 각 해파리별 </a:t>
            </a:r>
            <a:r>
              <a:rPr lang="en-US" altLang="ko-KR" sz="3200" dirty="0"/>
              <a:t>500</a:t>
            </a:r>
            <a:r>
              <a:rPr lang="ko-KR" altLang="en-US" sz="3200" dirty="0"/>
              <a:t>장 정도의 이미지를 데이터베이스로 구축했습니다</a:t>
            </a:r>
            <a:r>
              <a:rPr lang="en-US" altLang="ko-KR" sz="3200" dirty="0"/>
              <a:t>.</a:t>
            </a:r>
          </a:p>
          <a:p>
            <a:endParaRPr lang="en-US" altLang="ko-KR" sz="3200" dirty="0"/>
          </a:p>
          <a:p>
            <a:r>
              <a:rPr lang="ko-KR" altLang="en-US" sz="3200" dirty="0"/>
              <a:t>수집한 이미지들은 다양한 환경에서 촬영된 사진이기 때문에</a:t>
            </a:r>
            <a:r>
              <a:rPr lang="en-US" altLang="ko-KR" sz="3200" dirty="0"/>
              <a:t>,</a:t>
            </a:r>
            <a:r>
              <a:rPr lang="ko-KR" altLang="en-US" sz="3200" dirty="0"/>
              <a:t>이미지의 크기 조정 </a:t>
            </a:r>
            <a:r>
              <a:rPr lang="ko-KR" altLang="en-US" sz="3200" dirty="0" err="1"/>
              <a:t>등으로일관된</a:t>
            </a:r>
            <a:r>
              <a:rPr lang="ko-KR" altLang="en-US" sz="3200" dirty="0"/>
              <a:t> 포맷으로 이미지를 </a:t>
            </a:r>
            <a:r>
              <a:rPr lang="ko-KR" altLang="en-US" sz="3200" dirty="0" err="1"/>
              <a:t>전처리하였습니다</a:t>
            </a:r>
            <a:r>
              <a:rPr lang="en-US" altLang="ko-KR" sz="3200" dirty="0"/>
              <a:t>.</a:t>
            </a:r>
          </a:p>
          <a:p>
            <a:endParaRPr lang="en-US" altLang="ko-KR" sz="3200" dirty="0"/>
          </a:p>
          <a:p>
            <a:r>
              <a:rPr lang="ko-KR" altLang="en-US" sz="3200" dirty="0"/>
              <a:t>그 다음</a:t>
            </a:r>
            <a:r>
              <a:rPr lang="en-US" altLang="ko-KR" sz="3200" dirty="0"/>
              <a:t>,</a:t>
            </a:r>
            <a:r>
              <a:rPr lang="ko-KR" altLang="en-US" sz="3200" dirty="0"/>
              <a:t> </a:t>
            </a:r>
            <a:r>
              <a:rPr lang="en" altLang="ko-KR" sz="3200" b="1" dirty="0"/>
              <a:t>Teachable Machine</a:t>
            </a:r>
            <a:r>
              <a:rPr lang="ko-KR" altLang="en-US" sz="3200" dirty="0"/>
              <a:t>을 사용해 해파리 인식 모델을 학습시켰습니다</a:t>
            </a:r>
            <a:r>
              <a:rPr lang="en-US" altLang="ko-KR" sz="3200" dirty="0"/>
              <a:t>. </a:t>
            </a:r>
            <a:r>
              <a:rPr lang="en" altLang="ko-KR" sz="3200" dirty="0"/>
              <a:t>Teachable Machine</a:t>
            </a:r>
            <a:r>
              <a:rPr lang="ko-KR" altLang="en-US" sz="3200" dirty="0"/>
              <a:t>은 구글에서 제공하는 </a:t>
            </a:r>
            <a:r>
              <a:rPr lang="ko-KR" altLang="en-US" sz="3200" dirty="0" err="1"/>
              <a:t>머신러닝</a:t>
            </a:r>
            <a:r>
              <a:rPr lang="ko-KR" altLang="en-US" sz="3200" dirty="0"/>
              <a:t> 도구로</a:t>
            </a:r>
            <a:r>
              <a:rPr lang="en-US" altLang="ko-KR" sz="3200" dirty="0"/>
              <a:t>, </a:t>
            </a:r>
            <a:r>
              <a:rPr lang="ko-KR" altLang="en-US" sz="3200" dirty="0"/>
              <a:t>학습에 적합한 데이터만 있으면 쉽게 딥러닝 모델을 구축할 수 있습니다</a:t>
            </a:r>
            <a:r>
              <a:rPr lang="en-US" altLang="ko-KR" sz="3200" dirty="0"/>
              <a:t>. </a:t>
            </a:r>
            <a:r>
              <a:rPr lang="ko-KR" altLang="en-US" sz="3200" dirty="0"/>
              <a:t>저희는 </a:t>
            </a:r>
            <a:r>
              <a:rPr lang="ko-KR" altLang="en-US" sz="3200" dirty="0" err="1"/>
              <a:t>전처리된</a:t>
            </a:r>
            <a:r>
              <a:rPr lang="ko-KR" altLang="en-US" sz="3200" dirty="0"/>
              <a:t> 해파리 이미지를 </a:t>
            </a:r>
            <a:r>
              <a:rPr lang="en" altLang="ko-KR" sz="3200" dirty="0"/>
              <a:t>Teachable Machine</a:t>
            </a:r>
            <a:r>
              <a:rPr lang="ko-KR" altLang="en-US" sz="3200" dirty="0" err="1"/>
              <a:t>에</a:t>
            </a:r>
            <a:r>
              <a:rPr lang="ko-KR" altLang="en-US" sz="3200" dirty="0"/>
              <a:t> 학습시키고</a:t>
            </a:r>
            <a:r>
              <a:rPr lang="en-US" altLang="ko-KR" sz="3200" dirty="0"/>
              <a:t>, </a:t>
            </a:r>
            <a:r>
              <a:rPr lang="ko-KR" altLang="en-US" sz="3200" dirty="0"/>
              <a:t>이를 통해 다양한 해파리의 종류를 인식할 수 있는 모델을 완성했습니다</a:t>
            </a:r>
            <a:r>
              <a:rPr lang="en-US" altLang="ko-KR" sz="3200" dirty="0"/>
              <a:t>.</a:t>
            </a:r>
          </a:p>
          <a:p>
            <a:endParaRPr lang="en-US" altLang="ko-KR" sz="3200" dirty="0"/>
          </a:p>
          <a:p>
            <a:r>
              <a:rPr lang="ko-KR" altLang="en-US" sz="3200" dirty="0"/>
              <a:t>이 과정을 통해 사용자가 촬영한 해파리 사진을 업로드하면</a:t>
            </a:r>
            <a:r>
              <a:rPr lang="en-US" altLang="ko-KR" sz="3200" dirty="0"/>
              <a:t>, </a:t>
            </a:r>
            <a:r>
              <a:rPr lang="ko-KR" altLang="en-US" sz="3200" dirty="0"/>
              <a:t>저희 시스템은 자동으로 해당 해파리의 종류를 인식하고</a:t>
            </a:r>
            <a:r>
              <a:rPr lang="en-US" altLang="ko-KR" sz="3200" dirty="0"/>
              <a:t>, </a:t>
            </a:r>
            <a:r>
              <a:rPr lang="ko-KR" altLang="en-US" sz="3200" dirty="0"/>
              <a:t>독성 정보와 대처 방법을 즉시 제공합니다</a:t>
            </a:r>
            <a:r>
              <a:rPr lang="en-US" altLang="ko-KR" sz="3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61383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CD2FF7-2C01-AA67-352C-9ACFC4BB5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367F339-8F14-6DB8-07E4-03A0992CBCB9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9BB5BA7D-311A-23F7-9870-228589D4CE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rot="8700000">
            <a:off x="9439835" y="5917802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114ADC78-0086-F91F-199A-A153A0E6330E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구현 기술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B49BBD2-3166-49F3-9179-30D57113932C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BB15A77A-3FD3-31DF-872D-B68849DC1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A13DD1CA-01F7-303D-ABD1-BA5F45CEE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pic>
        <p:nvPicPr>
          <p:cNvPr id="4" name="그림 3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ED390469-3B7C-1A48-CA5F-7D2972527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2" y="2503143"/>
            <a:ext cx="3831419" cy="7303643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F995ACE-3B92-DFD6-53A5-54F4EDEDF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69" y="2503143"/>
            <a:ext cx="3851673" cy="7303643"/>
          </a:xfrm>
          <a:prstGeom prst="rect">
            <a:avLst/>
          </a:prstGeom>
        </p:spPr>
      </p:pic>
      <p:pic>
        <p:nvPicPr>
          <p:cNvPr id="9" name="그림 8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2AC0656B-0684-B133-B755-E35CD6D656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099" y="2503143"/>
            <a:ext cx="3851673" cy="7331378"/>
          </a:xfrm>
          <a:prstGeom prst="rect">
            <a:avLst/>
          </a:prstGeom>
        </p:spPr>
      </p:pic>
      <p:sp>
        <p:nvSpPr>
          <p:cNvPr id="3" name="TextBox 13">
            <a:extLst>
              <a:ext uri="{FF2B5EF4-FFF2-40B4-BE49-F238E27FC236}">
                <a16:creationId xmlns:a16="http://schemas.microsoft.com/office/drawing/2014/main" id="{B9C02035-A3C1-DBF5-E052-A2B5FE62FD0C}"/>
              </a:ext>
            </a:extLst>
          </p:cNvPr>
          <p:cNvSpPr txBox="1"/>
          <p:nvPr/>
        </p:nvSpPr>
        <p:spPr>
          <a:xfrm>
            <a:off x="1143000" y="1607394"/>
            <a:ext cx="6934200" cy="5453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ea typeface="Maplestory Light"/>
              </a:rPr>
              <a:t>해</a:t>
            </a:r>
            <a:r>
              <a:rPr lang="ko-KR" sz="4000" b="1" i="0" u="none" strike="noStrike" dirty="0">
                <a:solidFill>
                  <a:srgbClr val="000000"/>
                </a:solidFill>
                <a:ea typeface="Maplestory Light"/>
              </a:rPr>
              <a:t>파</a:t>
            </a:r>
            <a:r>
              <a:rPr lang="ko-KR" altLang="en-US" sz="4000" b="1" i="0" u="none" strike="noStrike" dirty="0">
                <a:solidFill>
                  <a:srgbClr val="000000"/>
                </a:solidFill>
                <a:ea typeface="Maplestory Light"/>
              </a:rPr>
              <a:t>리</a:t>
            </a:r>
            <a:r>
              <a:rPr lang="ko-KR" altLang="en-US" sz="4000" b="1" dirty="0">
                <a:solidFill>
                  <a:srgbClr val="000000"/>
                </a:solidFill>
                <a:ea typeface="Maplestory Light"/>
              </a:rPr>
              <a:t>종 탐지 및 정보 제공</a:t>
            </a:r>
            <a:endParaRPr lang="ko-KR" sz="4000" b="1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9B35138-133E-2356-7640-F0854B0E2F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911" y="2503143"/>
            <a:ext cx="3865636" cy="733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74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CC9E25-29E3-E1C7-F095-F63FBDAE0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A6BAB0B-9A18-8B14-76DB-5DC454A41889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C29DA80E-BB51-3C55-7F35-AA5BE1F1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rot="8700000">
            <a:off x="9439835" y="5917802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508FEF4E-35F7-C626-C668-1DFB7DA591EE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구현 기술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2EB2073-5EB8-3D67-9992-CAB736D8AE01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D9CABD17-D12A-2DDC-B957-1225730FD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57ED7F2F-775B-E587-6F6A-858190252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sp>
        <p:nvSpPr>
          <p:cNvPr id="3" name="TextBox 13">
            <a:extLst>
              <a:ext uri="{FF2B5EF4-FFF2-40B4-BE49-F238E27FC236}">
                <a16:creationId xmlns:a16="http://schemas.microsoft.com/office/drawing/2014/main" id="{40084FFA-3D1D-0874-5DE0-5A7DD0A5E8E7}"/>
              </a:ext>
            </a:extLst>
          </p:cNvPr>
          <p:cNvSpPr txBox="1"/>
          <p:nvPr/>
        </p:nvSpPr>
        <p:spPr>
          <a:xfrm>
            <a:off x="1143000" y="1607394"/>
            <a:ext cx="6934200" cy="5453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ea typeface="Maplestory Light"/>
              </a:rPr>
              <a:t>해</a:t>
            </a:r>
            <a:r>
              <a:rPr lang="ko-KR" sz="4000" b="1" i="0" u="none" strike="noStrike" dirty="0">
                <a:solidFill>
                  <a:srgbClr val="000000"/>
                </a:solidFill>
                <a:ea typeface="Maplestory Light"/>
              </a:rPr>
              <a:t>파</a:t>
            </a:r>
            <a:r>
              <a:rPr lang="ko-KR" altLang="en-US" sz="4000" b="1" i="0" u="none" strike="noStrike" dirty="0">
                <a:solidFill>
                  <a:srgbClr val="000000"/>
                </a:solidFill>
                <a:ea typeface="Maplestory Light"/>
              </a:rPr>
              <a:t>리 도감</a:t>
            </a:r>
            <a:endParaRPr lang="ko-KR" sz="4000" b="1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pic>
        <p:nvPicPr>
          <p:cNvPr id="6" name="Picture 10" descr="Python (r1292 판) - 나무위키">
            <a:extLst>
              <a:ext uri="{FF2B5EF4-FFF2-40B4-BE49-F238E27FC236}">
                <a16:creationId xmlns:a16="http://schemas.microsoft.com/office/drawing/2014/main" id="{41439FD8-AE43-BCD9-5616-0448C4F63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603" y="3680002"/>
            <a:ext cx="3630697" cy="10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GitHub - MostafaNabiehMourad/Data-collection-with-selenium-script">
            <a:extLst>
              <a:ext uri="{FF2B5EF4-FFF2-40B4-BE49-F238E27FC236}">
                <a16:creationId xmlns:a16="http://schemas.microsoft.com/office/drawing/2014/main" id="{C6686D12-3EF3-83CB-B029-767701583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00" y="4949597"/>
            <a:ext cx="5689600" cy="188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B3A14452-7DE7-A3F5-CD3E-2D90D56AB420}"/>
              </a:ext>
            </a:extLst>
          </p:cNvPr>
          <p:cNvSpPr txBox="1"/>
          <p:nvPr/>
        </p:nvSpPr>
        <p:spPr>
          <a:xfrm>
            <a:off x="2285151" y="7244930"/>
            <a:ext cx="5689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800" dirty="0" err="1">
                <a:solidFill>
                  <a:srgbClr val="000000"/>
                </a:solidFill>
                <a:ea typeface="Maplestory Light"/>
              </a:rPr>
              <a:t>크롤링</a:t>
            </a:r>
            <a:endParaRPr lang="ko-KR" sz="2800" b="0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pic>
        <p:nvPicPr>
          <p:cNvPr id="16" name="그림 15" descr="텍스트, 스크린샷, 수영, 물이(가) 표시된 사진&#10;&#10;자동 생성된 설명">
            <a:extLst>
              <a:ext uri="{FF2B5EF4-FFF2-40B4-BE49-F238E27FC236}">
                <a16:creationId xmlns:a16="http://schemas.microsoft.com/office/drawing/2014/main" id="{46AC3B0D-80BF-A46B-6244-B4C052C920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1774903"/>
            <a:ext cx="7772400" cy="83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23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36CC0-B755-DBBF-63F6-26591E2BE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B45CC81-414F-5B51-E874-C9D60AE41218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809C3779-7E2F-CD6F-10F8-E4230E5B76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rot="8700000">
            <a:off x="9439835" y="5917802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2E9C53FA-1E3D-DB36-B6F9-68EA44046F60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구현 기술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10E817-2E58-5FF5-9CA7-ADBCAF3B7096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24942C92-581C-3487-8EAB-17E05FD92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1DF1939C-8526-B55C-29F6-3E6F81D1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sp>
        <p:nvSpPr>
          <p:cNvPr id="3" name="TextBox 13">
            <a:extLst>
              <a:ext uri="{FF2B5EF4-FFF2-40B4-BE49-F238E27FC236}">
                <a16:creationId xmlns:a16="http://schemas.microsoft.com/office/drawing/2014/main" id="{E645D5A4-2C75-B26B-C68A-5B000C3599AE}"/>
              </a:ext>
            </a:extLst>
          </p:cNvPr>
          <p:cNvSpPr txBox="1"/>
          <p:nvPr/>
        </p:nvSpPr>
        <p:spPr>
          <a:xfrm>
            <a:off x="1143000" y="1607394"/>
            <a:ext cx="6934200" cy="5453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ea typeface="Maplestory Light"/>
              </a:rPr>
              <a:t>해</a:t>
            </a:r>
            <a:r>
              <a:rPr lang="ko-KR" sz="4000" b="1" i="0" u="none" strike="noStrike" dirty="0">
                <a:solidFill>
                  <a:srgbClr val="000000"/>
                </a:solidFill>
                <a:ea typeface="Maplestory Light"/>
              </a:rPr>
              <a:t>파</a:t>
            </a:r>
            <a:r>
              <a:rPr lang="ko-KR" altLang="en-US" sz="4000" b="1" i="0" u="none" strike="noStrike" dirty="0">
                <a:solidFill>
                  <a:srgbClr val="000000"/>
                </a:solidFill>
                <a:ea typeface="Maplestory Light"/>
              </a:rPr>
              <a:t>리 도감</a:t>
            </a:r>
            <a:endParaRPr lang="ko-KR" sz="4000" b="1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87820-D821-B9C2-BCA1-BBB6C7666918}"/>
              </a:ext>
            </a:extLst>
          </p:cNvPr>
          <p:cNvSpPr txBox="1"/>
          <p:nvPr/>
        </p:nvSpPr>
        <p:spPr>
          <a:xfrm>
            <a:off x="2228596" y="2781300"/>
            <a:ext cx="1506880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해파리 도감</a:t>
            </a:r>
            <a:r>
              <a:rPr lang="ko-KR" altLang="en-US" sz="3200" dirty="0"/>
              <a:t>은 한국 연안에서 발견되는 다양한 해파리의 정보를 제공하는 기능입니다</a:t>
            </a:r>
            <a:r>
              <a:rPr lang="en-US" altLang="ko-KR" sz="3200" dirty="0"/>
              <a:t>. </a:t>
            </a:r>
            <a:r>
              <a:rPr lang="ko-KR" altLang="en-US" sz="3200" dirty="0"/>
              <a:t>사용자는 해파리의 종류</a:t>
            </a:r>
            <a:r>
              <a:rPr lang="en-US" altLang="ko-KR" sz="3200" dirty="0"/>
              <a:t>, </a:t>
            </a:r>
            <a:r>
              <a:rPr lang="ko-KR" altLang="en-US" sz="3200" dirty="0"/>
              <a:t>출현 시기</a:t>
            </a:r>
            <a:r>
              <a:rPr lang="en-US" altLang="ko-KR" sz="3200" dirty="0"/>
              <a:t>, </a:t>
            </a:r>
            <a:r>
              <a:rPr lang="ko-KR" altLang="en-US" sz="3200" dirty="0"/>
              <a:t>독성 정보 등을 쉽게 확인할 수 있습니다</a:t>
            </a:r>
            <a:r>
              <a:rPr lang="en-US" altLang="ko-KR" sz="3200" dirty="0"/>
              <a:t>. </a:t>
            </a:r>
          </a:p>
          <a:p>
            <a:endParaRPr lang="en-US" altLang="ko-KR" sz="3200" dirty="0"/>
          </a:p>
          <a:p>
            <a:r>
              <a:rPr lang="ko-KR" altLang="en-US" sz="3200" dirty="0" err="1"/>
              <a:t>파이썬과</a:t>
            </a:r>
            <a:r>
              <a:rPr lang="ko-KR" altLang="en-US" sz="3200" dirty="0"/>
              <a:t> </a:t>
            </a:r>
            <a:r>
              <a:rPr lang="en" altLang="ko-KR" sz="3200" b="1" dirty="0"/>
              <a:t>Selenium</a:t>
            </a:r>
            <a:r>
              <a:rPr lang="en" altLang="ko-KR" sz="3200" dirty="0"/>
              <a:t> </a:t>
            </a:r>
            <a:r>
              <a:rPr lang="ko-KR" altLang="en-US" sz="3200" dirty="0"/>
              <a:t>라이브러리를 활용하여 해파리 관련 학술 사이트와 신뢰할 수 있는 정보 제공 사이트에서 </a:t>
            </a:r>
            <a:r>
              <a:rPr lang="ko-KR" altLang="en-US" sz="3200" b="1" dirty="0"/>
              <a:t>해파리 이미지와 텍스트 </a:t>
            </a:r>
            <a:r>
              <a:rPr lang="ko-KR" altLang="en-US" sz="3200" b="1" dirty="0" err="1"/>
              <a:t>데이터를수집해</a:t>
            </a:r>
            <a:r>
              <a:rPr lang="en-US" altLang="ko-KR" sz="3200" dirty="0"/>
              <a:t> </a:t>
            </a:r>
            <a:r>
              <a:rPr lang="ko-KR" altLang="en-US" sz="3200" dirty="0"/>
              <a:t>이를 통해 해파리의 생태 정보</a:t>
            </a:r>
            <a:r>
              <a:rPr lang="en-US" altLang="ko-KR" sz="3200" dirty="0"/>
              <a:t>, </a:t>
            </a:r>
            <a:r>
              <a:rPr lang="ko-KR" altLang="en-US" sz="3200" dirty="0"/>
              <a:t>사진</a:t>
            </a:r>
            <a:r>
              <a:rPr lang="en-US" altLang="ko-KR" sz="3200" dirty="0"/>
              <a:t>, </a:t>
            </a:r>
            <a:r>
              <a:rPr lang="ko-KR" altLang="en-US" sz="3200" dirty="0"/>
              <a:t>독성 여부 등을 모아 데이터베이스를 구축했습니다</a:t>
            </a:r>
            <a:r>
              <a:rPr lang="en-US" altLang="ko-KR" sz="3200" dirty="0"/>
              <a:t>.</a:t>
            </a:r>
          </a:p>
          <a:p>
            <a:endParaRPr lang="en-US" altLang="ko-KR" sz="3200" dirty="0"/>
          </a:p>
          <a:p>
            <a:r>
              <a:rPr lang="ko-KR" altLang="en-US" sz="3200" dirty="0"/>
              <a:t>해파리 도감에서 사용자가 특정 해파리의 이미지를 클릭하면 해당 해파리의 상세 정보가 제공되는 링크로 이동하도록 구성했습니다</a:t>
            </a:r>
            <a:r>
              <a:rPr lang="en-US" altLang="ko-K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722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6A809F-1AD8-4187-4E21-493D1E227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1122D87-732B-B5FD-6A3A-F993AA54AF2C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A414A230-85AA-7EA0-59E2-AB724FB413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rot="8700000">
            <a:off x="9439835" y="5917802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F7226145-4C53-AE13-DD2A-6F655974A2F3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구현 기술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C3D9CFE-1B95-16B4-4B60-A5B1BCEC75C5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197EF46D-2288-17C2-81D6-CA7E40F3E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8302DB49-D361-F747-1252-CBB675A0A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sp>
        <p:nvSpPr>
          <p:cNvPr id="3" name="TextBox 13">
            <a:extLst>
              <a:ext uri="{FF2B5EF4-FFF2-40B4-BE49-F238E27FC236}">
                <a16:creationId xmlns:a16="http://schemas.microsoft.com/office/drawing/2014/main" id="{0AA26A2D-926A-C5A4-1FF8-D7D4A691E1B2}"/>
              </a:ext>
            </a:extLst>
          </p:cNvPr>
          <p:cNvSpPr txBox="1"/>
          <p:nvPr/>
        </p:nvSpPr>
        <p:spPr>
          <a:xfrm>
            <a:off x="1143000" y="1607394"/>
            <a:ext cx="6934200" cy="5453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Light"/>
                <a:cs typeface="+mn-cs"/>
              </a:rPr>
              <a:t>해파리 신고 및 대처 방법 제공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7AE22F90-5BDD-4DB3-F1C5-FE54904B1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4229100"/>
            <a:ext cx="7708900" cy="3924300"/>
          </a:xfrm>
          <a:prstGeom prst="rect">
            <a:avLst/>
          </a:prstGeom>
        </p:spPr>
      </p:pic>
      <p:sp>
        <p:nvSpPr>
          <p:cNvPr id="13" name="TextBox 16">
            <a:extLst>
              <a:ext uri="{FF2B5EF4-FFF2-40B4-BE49-F238E27FC236}">
                <a16:creationId xmlns:a16="http://schemas.microsoft.com/office/drawing/2014/main" id="{A6A9B370-3622-95F8-3F1A-09127077DB9A}"/>
              </a:ext>
            </a:extLst>
          </p:cNvPr>
          <p:cNvSpPr txBox="1"/>
          <p:nvPr/>
        </p:nvSpPr>
        <p:spPr>
          <a:xfrm>
            <a:off x="2159000" y="3530600"/>
            <a:ext cx="4914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ea typeface="Maplestory Light"/>
              </a:rPr>
              <a:t>행정안전부</a:t>
            </a:r>
            <a:r>
              <a:rPr lang="en-US" sz="30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Maplestory Light"/>
              </a:rPr>
              <a:t>제공</a:t>
            </a:r>
            <a:r>
              <a:rPr lang="en-US" sz="30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Maplestory Light"/>
              </a:rPr>
              <a:t>대처</a:t>
            </a:r>
            <a:r>
              <a:rPr lang="en-US" sz="30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Maplestory Light"/>
              </a:rPr>
              <a:t>영상</a:t>
            </a:r>
            <a:r>
              <a:rPr lang="en-US" sz="3000" b="0" i="0" u="none" strike="noStrike" dirty="0">
                <a:solidFill>
                  <a:srgbClr val="000000"/>
                </a:solidFill>
                <a:latin typeface="Maplestory Light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Maplestory Light"/>
              </a:rPr>
              <a:t>연결</a:t>
            </a:r>
          </a:p>
        </p:txBody>
      </p:sp>
      <p:pic>
        <p:nvPicPr>
          <p:cNvPr id="15" name="그림 14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555611EB-B9AF-6DB8-93E8-443E07688F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4146296"/>
            <a:ext cx="6375400" cy="3975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FC8252-13E1-10FF-52D7-A93D32A8CAA3}"/>
              </a:ext>
            </a:extLst>
          </p:cNvPr>
          <p:cNvSpPr txBox="1"/>
          <p:nvPr/>
        </p:nvSpPr>
        <p:spPr>
          <a:xfrm>
            <a:off x="10858500" y="3452622"/>
            <a:ext cx="4914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000000"/>
                </a:solidFill>
                <a:ea typeface="Maplestory Light"/>
              </a:rPr>
              <a:t>해파리 신고 사이트 </a:t>
            </a:r>
            <a:r>
              <a:rPr lang="ko-KR" sz="3000" b="0" i="0" u="none" strike="noStrike" dirty="0">
                <a:solidFill>
                  <a:srgbClr val="000000"/>
                </a:solidFill>
                <a:ea typeface="Maplestory Light"/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1298008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AB7DF-FFAF-DBAF-BEA3-0AC5A65C9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9384BDC-1694-04C6-1AC4-BDBD38C9DE98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4BBDF2B6-4509-2F76-4B15-D870D1E5DC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rot="8700000">
            <a:off x="9439835" y="5917802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7C80B734-9660-94E6-8BED-F9717505E760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구현 기술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7BAAF35-1EE0-68C8-61C6-3718D45CD314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39DDD060-F0B7-7326-CA08-5AFA654F1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2C3C7F17-62E6-A395-1E1A-C6AEB27F1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sp>
        <p:nvSpPr>
          <p:cNvPr id="3" name="TextBox 13">
            <a:extLst>
              <a:ext uri="{FF2B5EF4-FFF2-40B4-BE49-F238E27FC236}">
                <a16:creationId xmlns:a16="http://schemas.microsoft.com/office/drawing/2014/main" id="{73C1B80F-DAA1-9C0B-3DBD-12CC1A4F8FAD}"/>
              </a:ext>
            </a:extLst>
          </p:cNvPr>
          <p:cNvSpPr txBox="1"/>
          <p:nvPr/>
        </p:nvSpPr>
        <p:spPr>
          <a:xfrm>
            <a:off x="1143000" y="1607394"/>
            <a:ext cx="6934200" cy="5453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Light"/>
                <a:cs typeface="+mn-cs"/>
              </a:rPr>
              <a:t>해파리 신고 및 대처 방법 제공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0FCFB8-5C14-3F81-5108-E87B6569B0D4}"/>
              </a:ext>
            </a:extLst>
          </p:cNvPr>
          <p:cNvSpPr txBox="1"/>
          <p:nvPr/>
        </p:nvSpPr>
        <p:spPr>
          <a:xfrm>
            <a:off x="1714500" y="3771900"/>
            <a:ext cx="148590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/>
              <a:t>사용자가 해파리를 발견하면 앱에서 </a:t>
            </a:r>
            <a:r>
              <a:rPr lang="ko-KR" altLang="en-US" sz="3200" b="1" dirty="0"/>
              <a:t>신고하기</a:t>
            </a:r>
            <a:r>
              <a:rPr lang="ko-KR" altLang="en-US" sz="3200" dirty="0"/>
              <a:t> 버튼을 통해 간편하게 신고를 진행할 수 있습니다</a:t>
            </a:r>
            <a:r>
              <a:rPr lang="en-US" altLang="ko-KR" sz="3200" dirty="0"/>
              <a:t>. </a:t>
            </a:r>
            <a:r>
              <a:rPr lang="ko-KR" altLang="en-US" sz="3200" dirty="0"/>
              <a:t>사용자가 손쉽게 발견한 해파리의 위치와 관련 정보를 입력할 수 있도록 하였습니다</a:t>
            </a:r>
            <a:r>
              <a:rPr lang="en-US" altLang="ko-KR" sz="3200" dirty="0"/>
              <a:t>. </a:t>
            </a:r>
          </a:p>
          <a:p>
            <a:endParaRPr lang="en-US" altLang="ko-KR" sz="3200" dirty="0"/>
          </a:p>
          <a:p>
            <a:r>
              <a:rPr lang="ko-KR" altLang="en-US" sz="3200" dirty="0"/>
              <a:t>또한</a:t>
            </a:r>
            <a:r>
              <a:rPr lang="en-US" altLang="ko-KR" sz="3200" dirty="0"/>
              <a:t>, </a:t>
            </a:r>
            <a:r>
              <a:rPr lang="ko-KR" altLang="en-US" sz="3200" dirty="0"/>
              <a:t>저희 앱은 해파리와의 접촉 시 발생할 수 있는 사고에 대해 </a:t>
            </a:r>
            <a:r>
              <a:rPr lang="ko-KR" altLang="en-US" sz="3200" b="1" dirty="0"/>
              <a:t>대처 방법을 제공</a:t>
            </a:r>
            <a:r>
              <a:rPr lang="ko-KR" altLang="en-US" sz="3200" dirty="0"/>
              <a:t>합니다</a:t>
            </a:r>
            <a:r>
              <a:rPr lang="en-US" altLang="ko-KR" sz="3200" dirty="0"/>
              <a:t>. </a:t>
            </a:r>
            <a:r>
              <a:rPr lang="ko-KR" altLang="en-US" sz="3200" dirty="0"/>
              <a:t>해파리에 물렸을 때 어떻게 응급처치를 해야 하는지</a:t>
            </a:r>
            <a:r>
              <a:rPr lang="en-US" altLang="ko-KR" sz="3200" dirty="0"/>
              <a:t>, </a:t>
            </a:r>
            <a:r>
              <a:rPr lang="ko-KR" altLang="en-US" sz="3200" dirty="0"/>
              <a:t>해파리 종류별로 적절한 대응 방법을 알려주며</a:t>
            </a:r>
            <a:r>
              <a:rPr lang="en-US" altLang="ko-KR" sz="3200" dirty="0"/>
              <a:t>, </a:t>
            </a:r>
            <a:r>
              <a:rPr lang="ko-KR" altLang="en-US" sz="3200" dirty="0"/>
              <a:t>이를 통해 해양 활동 중 사고 발생 시 신속하게 대처할 수 있도록 </a:t>
            </a:r>
            <a:r>
              <a:rPr lang="ko-KR" altLang="en-US" sz="3200" dirty="0" err="1"/>
              <a:t>돕습니다</a:t>
            </a:r>
            <a:r>
              <a:rPr lang="en-US" altLang="ko-K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8472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9FE708-3588-81F2-4E4A-54403E6E6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7B334BC-8C0A-DFF6-9E6E-C893B2B430ED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8BB4317C-CDBD-9206-F57B-EF49E5FB88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8700000">
            <a:off x="9363634" y="5893340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20D83D1A-DC08-F95E-2A2B-3B7F88348CC8}"/>
              </a:ext>
            </a:extLst>
          </p:cNvPr>
          <p:cNvSpPr txBox="1"/>
          <p:nvPr/>
        </p:nvSpPr>
        <p:spPr>
          <a:xfrm>
            <a:off x="152400" y="89422"/>
            <a:ext cx="92202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lang="ko-KR" altLang="en-US" sz="6000" dirty="0">
                <a:solidFill>
                  <a:srgbClr val="000000"/>
                </a:solidFill>
                <a:latin typeface="Calibri"/>
                <a:ea typeface="Maplestory Bold"/>
              </a:rPr>
              <a:t>시뮬레이션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83D7163-D33E-7D06-426A-5013CCED8F21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2FE81BFA-C082-F514-1005-90E3DB54D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497125F5-1552-0E84-0B1E-1384BCD84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8B49ABC-900D-6785-22B9-3720DBFB1890}"/>
              </a:ext>
            </a:extLst>
          </p:cNvPr>
          <p:cNvSpPr txBox="1"/>
          <p:nvPr/>
        </p:nvSpPr>
        <p:spPr>
          <a:xfrm>
            <a:off x="6953250" y="4381500"/>
            <a:ext cx="4381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(</a:t>
            </a:r>
            <a:r>
              <a:rPr lang="ko-KR" altLang="en-US" sz="3200" dirty="0"/>
              <a:t>동영상 보여주기</a:t>
            </a:r>
            <a:r>
              <a:rPr lang="en-US" altLang="ko-KR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9423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09B880-54CD-6F2C-A5CD-18B779843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8842C91-A50F-53C9-6899-FC315102C455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2BB4D045-536F-4F8E-0E48-7D929BB0E0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8700000">
            <a:off x="9363634" y="5893340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5EF65D13-911A-1E15-82B8-A5ED4C1DD2B1}"/>
              </a:ext>
            </a:extLst>
          </p:cNvPr>
          <p:cNvSpPr txBox="1"/>
          <p:nvPr/>
        </p:nvSpPr>
        <p:spPr>
          <a:xfrm>
            <a:off x="152400" y="89422"/>
            <a:ext cx="92202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lang="ko-KR" altLang="en-US" sz="6000" dirty="0">
                <a:solidFill>
                  <a:srgbClr val="000000"/>
                </a:solidFill>
                <a:latin typeface="Calibri"/>
                <a:ea typeface="Maplestory Bold"/>
              </a:rPr>
              <a:t>경쟁력 및 기대효과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6ED2F45-E7F1-F67F-0747-5338346F9FAC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FF64162C-EFF2-776B-4922-5572C9610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9EB2EC21-F1EC-AA6B-B900-34EABE2A1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pic>
        <p:nvPicPr>
          <p:cNvPr id="5122" name="Picture 2" descr="사진 설명이 없습니다.">
            <a:extLst>
              <a:ext uri="{FF2B5EF4-FFF2-40B4-BE49-F238E27FC236}">
                <a16:creationId xmlns:a16="http://schemas.microsoft.com/office/drawing/2014/main" id="{0BC363A8-2E55-D515-FE82-B3D492D54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410" b="94277" l="9990" r="89906">
                        <a14:foregroundMark x1="28096" y1="49740" x2="28096" y2="49740"/>
                        <a14:foregroundMark x1="31322" y1="46410" x2="31322" y2="464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12" t="42188" r="9375" b="4686"/>
          <a:stretch/>
        </p:blipFill>
        <p:spPr bwMode="auto">
          <a:xfrm>
            <a:off x="4407432" y="3864479"/>
            <a:ext cx="3572719" cy="22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헬스프레스 모바일 사이트, 해파리 쏘임 사고 증가, 잘못된 응급처치 주의">
            <a:extLst>
              <a:ext uri="{FF2B5EF4-FFF2-40B4-BE49-F238E27FC236}">
                <a16:creationId xmlns:a16="http://schemas.microsoft.com/office/drawing/2014/main" id="{2CC3231B-7BD5-2318-344F-4A8DFF6DE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91" b="98633" l="3975" r="99582">
                        <a14:foregroundMark x1="19874" y1="20117" x2="19874" y2="20117"/>
                        <a14:foregroundMark x1="14854" y1="17383" x2="14854" y2="17383"/>
                        <a14:foregroundMark x1="14854" y1="15234" x2="14854" y2="15234"/>
                        <a14:foregroundMark x1="17364" y1="13477" x2="17364" y2="13477"/>
                        <a14:foregroundMark x1="22176" y1="9961" x2="22176" y2="9961"/>
                        <a14:foregroundMark x1="27406" y1="10547" x2="27406" y2="10547"/>
                        <a14:foregroundMark x1="28243" y1="10352" x2="28243" y2="10352"/>
                        <a14:foregroundMark x1="29289" y1="8203" x2="29289" y2="8203"/>
                        <a14:foregroundMark x1="6904" y1="62891" x2="6067" y2="85742"/>
                        <a14:foregroundMark x1="6067" y1="85742" x2="10879" y2="92578"/>
                        <a14:foregroundMark x1="10879" y1="92578" x2="16946" y2="97656"/>
                        <a14:foregroundMark x1="16946" y1="97656" x2="18755" y2="98158"/>
                        <a14:foregroundMark x1="65284" y1="98636" x2="66928" y2="99062"/>
                        <a14:foregroundMark x1="69437" y1="99609" x2="87657" y2="99609"/>
                        <a14:foregroundMark x1="87657" y1="99609" x2="95607" y2="94141"/>
                        <a14:foregroundMark x1="95607" y1="94141" x2="98326" y2="86914"/>
                        <a14:foregroundMark x1="98326" y1="86914" x2="93724" y2="59961"/>
                        <a14:foregroundMark x1="8996" y1="70508" x2="16736" y2="95117"/>
                        <a14:foregroundMark x1="16736" y1="95117" x2="18584" y2="98394"/>
                        <a14:foregroundMark x1="6904" y1="63477" x2="418" y2="22461"/>
                        <a14:foregroundMark x1="3706" y1="18638" x2="11506" y2="9570"/>
                        <a14:foregroundMark x1="418" y1="22461" x2="594" y2="22257"/>
                        <a14:foregroundMark x1="11506" y1="9570" x2="29498" y2="3516"/>
                        <a14:foregroundMark x1="29498" y1="3516" x2="48117" y2="2344"/>
                        <a14:foregroundMark x1="63959" y1="4695" x2="79707" y2="7031"/>
                        <a14:foregroundMark x1="60252" y1="4145" x2="62240" y2="4440"/>
                        <a14:foregroundMark x1="48117" y1="2344" x2="52496" y2="2994"/>
                        <a14:foregroundMark x1="79707" y1="7031" x2="88912" y2="24023"/>
                        <a14:foregroundMark x1="88912" y1="24023" x2="97490" y2="47852"/>
                        <a14:foregroundMark x1="42469" y1="24609" x2="59414" y2="28320"/>
                        <a14:foregroundMark x1="59414" y1="28320" x2="69247" y2="27930"/>
                        <a14:foregroundMark x1="61088" y1="8008" x2="82008" y2="27734"/>
                        <a14:foregroundMark x1="82008" y1="27734" x2="84519" y2="34766"/>
                        <a14:foregroundMark x1="84519" y1="34766" x2="84519" y2="35742"/>
                        <a14:foregroundMark x1="61273" y1="2801" x2="62762" y2="2930"/>
                        <a14:foregroundMark x1="62762" y1="2930" x2="63384" y2="2895"/>
                        <a14:foregroundMark x1="76236" y1="2728" x2="76765" y2="2795"/>
                        <a14:foregroundMark x1="85225" y1="6129" x2="89121" y2="9766"/>
                        <a14:foregroundMark x1="89121" y1="9766" x2="96653" y2="24609"/>
                        <a14:foregroundMark x1="96653" y1="24609" x2="99582" y2="40625"/>
                        <a14:foregroundMark x1="75671" y1="3491" x2="76103" y2="3522"/>
                        <a14:foregroundMark x1="86617" y1="5335" x2="98745" y2="24414"/>
                        <a14:foregroundMark x1="98745" y1="24414" x2="99582" y2="26953"/>
                        <a14:foregroundMark x1="14226" y1="9961" x2="5439" y2="23633"/>
                        <a14:foregroundMark x1="6485" y1="14453" x2="3975" y2="17383"/>
                        <a14:foregroundMark x1="69247" y1="34180" x2="70293" y2="65625"/>
                        <a14:foregroundMark x1="52301" y1="23633" x2="53347" y2="50781"/>
                        <a14:foregroundMark x1="11715" y1="35156" x2="12762" y2="59180"/>
                        <a14:foregroundMark x1="12762" y1="59180" x2="14435" y2="59961"/>
                        <a14:foregroundMark x1="11088" y1="47266" x2="20921" y2="60547"/>
                        <a14:foregroundMark x1="63180" y1="32813" x2="66946" y2="44141"/>
                        <a14:foregroundMark x1="66946" y1="44141" x2="64017" y2="35742"/>
                        <a14:foregroundMark x1="64017" y1="35742" x2="54603" y2="32813"/>
                        <a14:foregroundMark x1="54603" y1="32813" x2="55858" y2="44922"/>
                        <a14:foregroundMark x1="55858" y1="44922" x2="59623" y2="44531"/>
                        <a14:foregroundMark x1="69456" y1="32422" x2="77406" y2="48047"/>
                        <a14:foregroundMark x1="77406" y1="48047" x2="76360" y2="58594"/>
                        <a14:foregroundMark x1="76360" y1="58594" x2="64644" y2="62109"/>
                        <a14:foregroundMark x1="64644" y1="62109" x2="67992" y2="45313"/>
                        <a14:foregroundMark x1="67992" y1="45313" x2="73431" y2="43945"/>
                        <a14:foregroundMark x1="82427" y1="49414" x2="81590" y2="58984"/>
                        <a14:foregroundMark x1="81590" y1="58984" x2="80753" y2="50391"/>
                        <a14:foregroundMark x1="80753" y1="50391" x2="87238" y2="44141"/>
                        <a14:foregroundMark x1="87238" y1="44141" x2="88703" y2="43945"/>
                        <a14:foregroundMark x1="92050" y1="43555" x2="89749" y2="54688"/>
                        <a14:foregroundMark x1="89749" y1="54688" x2="89958" y2="43945"/>
                        <a14:foregroundMark x1="89958" y1="43945" x2="92259" y2="40039"/>
                        <a14:foregroundMark x1="94142" y1="48242" x2="92259" y2="57227"/>
                        <a14:foregroundMark x1="92259" y1="57227" x2="88494" y2="50586"/>
                        <a14:foregroundMark x1="88494" y1="50586" x2="90167" y2="48828"/>
                        <a14:foregroundMark x1="82636" y1="5469" x2="82636" y2="5469"/>
                        <a14:foregroundMark x1="83054" y1="5469" x2="83054" y2="5469"/>
                        <a14:foregroundMark x1="79916" y1="5078" x2="84519" y2="8203"/>
                        <a14:foregroundMark x1="82636" y1="5078" x2="82636" y2="5078"/>
                        <a14:backgroundMark x1="1883" y1="18164" x2="628" y2="22266"/>
                        <a14:backgroundMark x1="53138" y1="2148" x2="60879" y2="3320"/>
                        <a14:backgroundMark x1="64226" y1="1758" x2="75941" y2="3125"/>
                        <a14:backgroundMark x1="78243" y1="1172" x2="82482" y2="2821"/>
                        <a14:backgroundMark x1="52092" y1="98828" x2="59414" y2="99805"/>
                        <a14:backgroundMark x1="58996" y1="99219" x2="58996" y2="99219"/>
                        <a14:backgroundMark x1="58577" y1="97656" x2="64226" y2="99805"/>
                        <a14:backgroundMark x1="60879" y1="98828" x2="62971" y2="99805"/>
                        <a14:backgroundMark x1="65690" y1="99609" x2="65690" y2="99609"/>
                        <a14:backgroundMark x1="87448" y1="99805" x2="87448" y2="99805"/>
                        <a14:backgroundMark x1="67155" y1="98828" x2="69247" y2="99805"/>
                        <a14:backgroundMark x1="18828" y1="99219" x2="18828" y2="99219"/>
                        <a14:backgroundMark x1="49163" y1="99219" x2="43933" y2="99805"/>
                        <a14:backgroundMark x1="52720" y1="99219" x2="49582" y2="99805"/>
                        <a14:backgroundMark x1="18410" y1="98633" x2="29079" y2="99609"/>
                        <a14:backgroundMark x1="29079" y1="99609" x2="45816" y2="99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473" y="3613976"/>
            <a:ext cx="2607470" cy="279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60E9106-7E62-513D-A9F6-A830C2797555}"/>
              </a:ext>
            </a:extLst>
          </p:cNvPr>
          <p:cNvGrpSpPr/>
          <p:nvPr/>
        </p:nvGrpSpPr>
        <p:grpSpPr>
          <a:xfrm>
            <a:off x="8623605" y="3997533"/>
            <a:ext cx="3810000" cy="2016587"/>
            <a:chOff x="6705600" y="3531725"/>
            <a:chExt cx="5105400" cy="2526175"/>
          </a:xfrm>
        </p:grpSpPr>
        <p:pic>
          <p:nvPicPr>
            <p:cNvPr id="5126" name="Picture 6" descr="A very simple and minimal illustration showing user-reported data leading to the discovery of new jellyfish patterns. The diagram includes only three basic elements: a person with a device (representing user reports), a simple data analysis process (depicted as a computer icon with lines or arrows), and a few basic jellyfish icons (representing new patterns). The style is clean and stripped-down, using basic shapes and lines to convey the idea without detail or complexity.">
              <a:extLst>
                <a:ext uri="{FF2B5EF4-FFF2-40B4-BE49-F238E27FC236}">
                  <a16:creationId xmlns:a16="http://schemas.microsoft.com/office/drawing/2014/main" id="{01F1D219-DD6E-38BE-DAD8-9F5D770A8F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76" b="5970"/>
            <a:stretch/>
          </p:blipFill>
          <p:spPr bwMode="auto">
            <a:xfrm>
              <a:off x="6705600" y="3543300"/>
              <a:ext cx="5105400" cy="251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6" descr="A very simple and minimal illustration showing user-reported data leading to the discovery of new jellyfish patterns. The diagram includes only three basic elements: a person with a device (representing user reports), a simple data analysis process (depicted as a computer icon with lines or arrows), and a few basic jellyfish icons (representing new patterns). The style is clean and stripped-down, using basic shapes and lines to convey the idea without detail or complexity.">
              <a:extLst>
                <a:ext uri="{FF2B5EF4-FFF2-40B4-BE49-F238E27FC236}">
                  <a16:creationId xmlns:a16="http://schemas.microsoft.com/office/drawing/2014/main" id="{6741678B-3CFF-D842-9107-40257B4ACA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" t="44257" r="93284" b="48507"/>
            <a:stretch/>
          </p:blipFill>
          <p:spPr bwMode="auto">
            <a:xfrm>
              <a:off x="7162800" y="3543300"/>
              <a:ext cx="457200" cy="369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 descr="A very simple and minimal illustration showing user-reported data leading to the discovery of new jellyfish patterns. The diagram includes only three basic elements: a person with a device (representing user reports), a simple data analysis process (depicted as a computer icon with lines or arrows), and a few basic jellyfish icons (representing new patterns). The style is clean and stripped-down, using basic shapes and lines to convey the idea without detail or complexity.">
              <a:extLst>
                <a:ext uri="{FF2B5EF4-FFF2-40B4-BE49-F238E27FC236}">
                  <a16:creationId xmlns:a16="http://schemas.microsoft.com/office/drawing/2014/main" id="{A70301C4-915E-DD96-B9EA-E495B3AB82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" t="44257" r="93284" b="48507"/>
            <a:stretch/>
          </p:blipFill>
          <p:spPr bwMode="auto">
            <a:xfrm>
              <a:off x="8686800" y="3658492"/>
              <a:ext cx="571500" cy="64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A very simple and minimal illustration showing user-reported data leading to the discovery of new jellyfish patterns. The diagram includes only three basic elements: a person with a device (representing user reports), a simple data analysis process (depicted as a computer icon with lines or arrows), and a few basic jellyfish icons (representing new patterns). The style is clean and stripped-down, using basic shapes and lines to convey the idea without detail or complexity.">
              <a:extLst>
                <a:ext uri="{FF2B5EF4-FFF2-40B4-BE49-F238E27FC236}">
                  <a16:creationId xmlns:a16="http://schemas.microsoft.com/office/drawing/2014/main" id="{9C2C0F54-41E5-4716-8BB1-8AC9B2B0AA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" t="44257" r="93284" b="48507"/>
            <a:stretch/>
          </p:blipFill>
          <p:spPr bwMode="auto">
            <a:xfrm>
              <a:off x="11239500" y="3543300"/>
              <a:ext cx="571500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A very simple and minimal illustration showing user-reported data leading to the discovery of new jellyfish patterns. The diagram includes only three basic elements: a person with a device (representing user reports), a simple data analysis process (depicted as a computer icon with lines or arrows), and a few basic jellyfish icons (representing new patterns). The style is clean and stripped-down, using basic shapes and lines to convey the idea without detail or complexity.">
              <a:extLst>
                <a:ext uri="{FF2B5EF4-FFF2-40B4-BE49-F238E27FC236}">
                  <a16:creationId xmlns:a16="http://schemas.microsoft.com/office/drawing/2014/main" id="{243C79EE-6694-414E-04E5-53085C1FF7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" t="44257" r="93284" b="48507"/>
            <a:stretch/>
          </p:blipFill>
          <p:spPr bwMode="auto">
            <a:xfrm>
              <a:off x="10801350" y="3531725"/>
              <a:ext cx="571500" cy="126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13">
            <a:extLst>
              <a:ext uri="{FF2B5EF4-FFF2-40B4-BE49-F238E27FC236}">
                <a16:creationId xmlns:a16="http://schemas.microsoft.com/office/drawing/2014/main" id="{D570B8D2-C784-F18F-34A8-479192BE866C}"/>
              </a:ext>
            </a:extLst>
          </p:cNvPr>
          <p:cNvSpPr txBox="1"/>
          <p:nvPr/>
        </p:nvSpPr>
        <p:spPr>
          <a:xfrm>
            <a:off x="990600" y="6840807"/>
            <a:ext cx="37592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endParaRPr lang="en-US" altLang="ko-KR" sz="2800" dirty="0">
              <a:solidFill>
                <a:srgbClr val="000000"/>
              </a:solidFill>
              <a:latin typeface="Maplestory Light"/>
              <a:ea typeface="Maplestory Light"/>
            </a:endParaRPr>
          </a:p>
          <a:p>
            <a:pPr marL="457200" lvl="0" indent="-457200">
              <a:lnSpc>
                <a:spcPct val="99600"/>
              </a:lnSpc>
              <a:buFontTx/>
              <a:buChar char="-"/>
            </a:pPr>
            <a:r>
              <a:rPr lang="ko-KR" altLang="en-US" sz="2800" dirty="0">
                <a:solidFill>
                  <a:srgbClr val="000000"/>
                </a:solidFill>
                <a:latin typeface="Maplestory Light"/>
                <a:ea typeface="Maplestory Light"/>
              </a:rPr>
              <a:t>해파리 사고 예방</a:t>
            </a:r>
            <a:endParaRPr lang="en-US" altLang="ko-KR" sz="2800" dirty="0">
              <a:solidFill>
                <a:srgbClr val="000000"/>
              </a:solidFill>
              <a:latin typeface="Maplestory Light"/>
              <a:ea typeface="Maplestory Light"/>
            </a:endParaRPr>
          </a:p>
          <a:p>
            <a:pPr marL="457200" lvl="0" indent="-457200">
              <a:lnSpc>
                <a:spcPct val="99600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Maplestory Light"/>
                <a:ea typeface="Maplestory Light"/>
              </a:rPr>
              <a:t>해파리 응급 대처 안내</a:t>
            </a:r>
            <a:endParaRPr lang="ko-KR" sz="2800" b="0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A958B684-B768-0EC9-D945-EC18B21F9AE1}"/>
              </a:ext>
            </a:extLst>
          </p:cNvPr>
          <p:cNvSpPr txBox="1"/>
          <p:nvPr/>
        </p:nvSpPr>
        <p:spPr>
          <a:xfrm>
            <a:off x="4824837" y="6802672"/>
            <a:ext cx="2926447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endParaRPr lang="en-US" altLang="ko-KR" sz="2800" dirty="0">
              <a:solidFill>
                <a:srgbClr val="000000"/>
              </a:solidFill>
              <a:latin typeface="Maplestory Light"/>
              <a:ea typeface="Maplestory Light"/>
            </a:endParaRPr>
          </a:p>
          <a:p>
            <a:pPr marL="457200" lvl="0" indent="-457200" algn="just">
              <a:lnSpc>
                <a:spcPct val="99600"/>
              </a:lnSpc>
              <a:buFontTx/>
              <a:buChar char="-"/>
            </a:pPr>
            <a:r>
              <a:rPr lang="ko-KR" altLang="en-US" sz="2800" dirty="0">
                <a:solidFill>
                  <a:srgbClr val="000000"/>
                </a:solidFill>
                <a:latin typeface="Maplestory Light"/>
                <a:ea typeface="Maplestory Light"/>
              </a:rPr>
              <a:t>해파리로 인한 어업 피해 최소화</a:t>
            </a:r>
            <a:endParaRPr lang="ko-KR" sz="2800" b="0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91F03B18-1637-3995-E6A0-75045F7FC88D}"/>
              </a:ext>
            </a:extLst>
          </p:cNvPr>
          <p:cNvSpPr txBox="1"/>
          <p:nvPr/>
        </p:nvSpPr>
        <p:spPr>
          <a:xfrm>
            <a:off x="8619549" y="6730553"/>
            <a:ext cx="3805509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endParaRPr lang="en-US" altLang="ko-KR" sz="2800" dirty="0">
              <a:solidFill>
                <a:srgbClr val="000000"/>
              </a:solidFill>
              <a:latin typeface="Maplestory Light"/>
              <a:ea typeface="Maplestory Light"/>
            </a:endParaRPr>
          </a:p>
          <a:p>
            <a:pPr marL="457200" lvl="0" indent="-457200" algn="just">
              <a:lnSpc>
                <a:spcPct val="99600"/>
              </a:lnSpc>
              <a:buFontTx/>
              <a:buChar char="-"/>
            </a:pPr>
            <a:r>
              <a:rPr lang="ko-KR" altLang="en-US" sz="2800" dirty="0">
                <a:solidFill>
                  <a:srgbClr val="000000"/>
                </a:solidFill>
                <a:latin typeface="Maplestory Light"/>
                <a:ea typeface="Maplestory Light"/>
              </a:rPr>
              <a:t>수집한 데이터를 토대로 해파리 출몰 예측 </a:t>
            </a:r>
            <a:endParaRPr lang="en-US" altLang="ko-KR" sz="2800" dirty="0">
              <a:solidFill>
                <a:srgbClr val="000000"/>
              </a:solidFill>
              <a:latin typeface="Maplestory Light"/>
              <a:ea typeface="Maplestory Light"/>
            </a:endParaRPr>
          </a:p>
          <a:p>
            <a:pPr marL="457200" lvl="0" indent="-457200" algn="just">
              <a:lnSpc>
                <a:spcPct val="99600"/>
              </a:lnSpc>
              <a:buFontTx/>
              <a:buChar char="-"/>
            </a:pPr>
            <a:r>
              <a:rPr lang="ko-KR" altLang="en-US" sz="2800" dirty="0">
                <a:solidFill>
                  <a:srgbClr val="000000"/>
                </a:solidFill>
                <a:latin typeface="Maplestory Light"/>
                <a:ea typeface="Maplestory Light"/>
              </a:rPr>
              <a:t>연구 자료로 활용 가능</a:t>
            </a:r>
            <a:endParaRPr lang="ko-KR" sz="2800" b="0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F5752-E85D-EF0A-B880-A747D3DCC0A2}"/>
              </a:ext>
            </a:extLst>
          </p:cNvPr>
          <p:cNvSpPr txBox="1"/>
          <p:nvPr/>
        </p:nvSpPr>
        <p:spPr>
          <a:xfrm>
            <a:off x="13055774" y="8330674"/>
            <a:ext cx="4858141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endParaRPr lang="en-US" altLang="ko-KR" sz="2800" dirty="0">
              <a:solidFill>
                <a:srgbClr val="000000"/>
              </a:solidFill>
              <a:latin typeface="Maplestory Light"/>
              <a:ea typeface="Maplestory Light"/>
            </a:endParaRPr>
          </a:p>
          <a:p>
            <a:pPr marL="457200" lvl="0" indent="-457200" algn="just">
              <a:lnSpc>
                <a:spcPct val="99600"/>
              </a:lnSpc>
              <a:buFontTx/>
              <a:buChar char="-"/>
            </a:pPr>
            <a:r>
              <a:rPr lang="ko-KR" altLang="en-US" sz="2800" dirty="0">
                <a:solidFill>
                  <a:srgbClr val="000000"/>
                </a:solidFill>
                <a:latin typeface="Maplestory Light"/>
                <a:ea typeface="Maplestory Light"/>
              </a:rPr>
              <a:t>해파리 관련 캠페인으로 확장</a:t>
            </a:r>
            <a:endParaRPr lang="ko-KR" sz="2800" b="0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pic>
        <p:nvPicPr>
          <p:cNvPr id="5130" name="Picture 10" descr="Pick] &quot;해파리 신고하세요!&quot;…'모니터링 요원' 인기, 이유는?">
            <a:extLst>
              <a:ext uri="{FF2B5EF4-FFF2-40B4-BE49-F238E27FC236}">
                <a16:creationId xmlns:a16="http://schemas.microsoft.com/office/drawing/2014/main" id="{FC0FB047-B8E5-6228-D792-6750D0A2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1180" y="2243738"/>
            <a:ext cx="4136208" cy="609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D882D-AB1F-361E-241F-09B9E529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DA5E160-40F5-F9C0-094C-3C4C55078426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AC628AFE-AD2B-B03F-8B58-B974AFB9C7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8700000">
            <a:off x="9363634" y="5893340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F665F55B-385E-C533-D08D-6FB107B1100C}"/>
              </a:ext>
            </a:extLst>
          </p:cNvPr>
          <p:cNvSpPr txBox="1"/>
          <p:nvPr/>
        </p:nvSpPr>
        <p:spPr>
          <a:xfrm>
            <a:off x="152400" y="89422"/>
            <a:ext cx="92202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lang="ko-KR" altLang="en-US" sz="6000" dirty="0">
                <a:solidFill>
                  <a:srgbClr val="000000"/>
                </a:solidFill>
                <a:latin typeface="Calibri"/>
                <a:ea typeface="Maplestory Bold"/>
              </a:rPr>
              <a:t>경쟁력 및 기대효과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50823CF-18C8-55D4-4DC7-7069968B3FA7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62977169-4305-AC62-E8A8-DCA5B411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A7430482-929F-B217-6EAF-8DB10C01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sp>
        <p:nvSpPr>
          <p:cNvPr id="6" name="Rectangle 4">
            <a:extLst>
              <a:ext uri="{FF2B5EF4-FFF2-40B4-BE49-F238E27FC236}">
                <a16:creationId xmlns:a16="http://schemas.microsoft.com/office/drawing/2014/main" id="{27A6D8BE-B4E9-6A9F-8FA1-A85A6F82F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557983"/>
            <a:ext cx="16116300" cy="383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해파리 사고 예방 및 응급 대처 안내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"첫 번째 기대효과는 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해파리 사고 예방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 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응급 대처 안내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입니다. 저희 앱을 통해 사용자는 해파리 출몰 지역 정보를 실시간으로 확인할 수 있고, 위험 지역에 가까이 가면 경고 알림을 받습니다. 이를 통해 해파리 출몰 지역을 피하거나 예방 조치를 취할 수 있어 사고를 미연에 방지할 수 있습니다.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또한, 해파리에 물렸을 경우, 저희 앱은 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해파리 종류에 따른 응급처치 방법을 실시간으로 제공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하여 신속하고 적절한 대처가 가능합니다. 예를 들어, 독성이 강한 해파리일 경우 즉시 병원 방문을 안내하고, 독성이 약한 해파리의 경우는 응급처치법을 상세히 알려줌으로써, 사용자가 침착하게 대응할 수 있도록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돕습니다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이를 통해 해양 활동 중 발생할 수 있는 안전사고를 효과적으로 줄일 수 있습니다."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9BAAF74-63E6-5D50-60D6-46EDEEF78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5905500"/>
            <a:ext cx="1657197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해파리로 인한 어업 피해 최소화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"두 번째 기대효과는 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해파리로 인한 어업 피해 최소화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입니다. 해파리는 어망에 걸리거나 어획물을 손상시키는 등 어민들에게 큰 경제적 피해를 주고 있습니다. 저희 앱을 통해 어민들은 해파리 출몰 정보를 미리 파악하고, 해파리 피해가 자주 발생하는 지역을 피해 조업을 할 수 있습니다.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특히, 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실시간 해파리 출몰 데이터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어민들이 더 안전하고 효율적으로 조업할 수 있도록 도와줍니다. 또한, 해파리 출몰 데이터를 바탕으로 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정부와 협력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하여 어업 피해 지역을 미리 예측하고 대응할 수 있는 방안을 마련할 수 있을 것입니다. 이로 인해 해파리로 인한 어업 피해를 줄이고, 어민들의 경제적 부담을 완화할 수 있습니다."</a:t>
            </a:r>
          </a:p>
        </p:txBody>
      </p:sp>
    </p:spTree>
    <p:extLst>
      <p:ext uri="{BB962C8B-B14F-4D97-AF65-F5344CB8AC3E}">
        <p14:creationId xmlns:p14="http://schemas.microsoft.com/office/powerpoint/2010/main" val="225415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6E5E3-E15C-DF0F-1ADF-98978DA06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CCD30D8-02DA-2957-5010-4AEB6CBDA410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52AC0E6D-20CE-2CD2-4967-03BA8D8A98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8700000">
            <a:off x="9363634" y="5893340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DCA73B0C-CB95-AD87-D4A4-32C5EAA2A575}"/>
              </a:ext>
            </a:extLst>
          </p:cNvPr>
          <p:cNvSpPr txBox="1"/>
          <p:nvPr/>
        </p:nvSpPr>
        <p:spPr>
          <a:xfrm>
            <a:off x="152400" y="89422"/>
            <a:ext cx="92202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lang="ko-KR" altLang="en-US" sz="6000" dirty="0">
                <a:solidFill>
                  <a:srgbClr val="000000"/>
                </a:solidFill>
                <a:latin typeface="Calibri"/>
                <a:ea typeface="Maplestory Bold"/>
              </a:rPr>
              <a:t>경쟁력 및 기대효과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BDC0133-0BEC-A414-6AA2-BD771CA249C0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1B53AC2C-DAB6-0C80-C4C3-810BFD376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A4DD22E3-73AB-29F6-B2BC-A8A40C82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116059D-1B22-3555-2651-C6D5F5BF0682}"/>
              </a:ext>
            </a:extLst>
          </p:cNvPr>
          <p:cNvSpPr txBox="1"/>
          <p:nvPr/>
        </p:nvSpPr>
        <p:spPr>
          <a:xfrm>
            <a:off x="1485900" y="2188845"/>
            <a:ext cx="1531620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수집한 데이터를 바탕으로 해파리 출몰 예측 및 연구자료로 활용</a:t>
            </a:r>
          </a:p>
          <a:p>
            <a:r>
              <a:rPr lang="en-US" altLang="ko-KR" sz="2400" dirty="0"/>
              <a:t>"</a:t>
            </a:r>
            <a:r>
              <a:rPr lang="ko-KR" altLang="en-US" sz="2400" dirty="0"/>
              <a:t>세 번째 기대효과는 </a:t>
            </a:r>
            <a:r>
              <a:rPr lang="ko-KR" altLang="en-US" sz="2400" b="1" dirty="0"/>
              <a:t>수집한 데이터를 바탕으로 해파리 출몰 예측 및 연구 자료로 활용</a:t>
            </a:r>
            <a:r>
              <a:rPr lang="ko-KR" altLang="en-US" sz="2400" dirty="0"/>
              <a:t>할 수 있다는 점입니다</a:t>
            </a:r>
            <a:r>
              <a:rPr lang="en-US" altLang="ko-KR" sz="2400" dirty="0"/>
              <a:t>. </a:t>
            </a:r>
            <a:r>
              <a:rPr lang="ko-KR" altLang="en-US" sz="2400" dirty="0"/>
              <a:t>저희 앱은 사용자가 신고한 해파리 출몰 정보와 사진 데이터를 실시간으로 수집하고</a:t>
            </a:r>
            <a:r>
              <a:rPr lang="en-US" altLang="ko-KR" sz="2400" dirty="0"/>
              <a:t>, </a:t>
            </a:r>
            <a:r>
              <a:rPr lang="ko-KR" altLang="en-US" sz="2400" dirty="0"/>
              <a:t>이를 바탕으로 </a:t>
            </a:r>
            <a:r>
              <a:rPr lang="ko-KR" altLang="en-US" sz="2400" b="1" dirty="0"/>
              <a:t>해파리 출몰 패턴을 분석</a:t>
            </a:r>
            <a:r>
              <a:rPr lang="ko-KR" altLang="en-US" sz="2400" dirty="0"/>
              <a:t>합니다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수집된 데이터는 해파리의 출현 빈도</a:t>
            </a:r>
            <a:r>
              <a:rPr lang="en-US" altLang="ko-KR" sz="2400" dirty="0"/>
              <a:t>, </a:t>
            </a:r>
            <a:r>
              <a:rPr lang="ko-KR" altLang="en-US" sz="2400" dirty="0"/>
              <a:t>해류에 따른 이동 경로</a:t>
            </a:r>
            <a:r>
              <a:rPr lang="en-US" altLang="ko-KR" sz="2400" dirty="0"/>
              <a:t>, </a:t>
            </a:r>
            <a:r>
              <a:rPr lang="ko-KR" altLang="en-US" sz="2400" dirty="0"/>
              <a:t>계절별 출몰 경향 등을 파악할 수 있게 해줍니다</a:t>
            </a:r>
            <a:r>
              <a:rPr lang="en-US" altLang="ko-KR" sz="2400" dirty="0"/>
              <a:t>. </a:t>
            </a:r>
            <a:r>
              <a:rPr lang="ko-KR" altLang="en-US" sz="2400" dirty="0"/>
              <a:t>이러한 데이터를 기반으로 </a:t>
            </a:r>
            <a:r>
              <a:rPr lang="ko-KR" altLang="en-US" sz="2400" b="1" dirty="0"/>
              <a:t>해파리 출몰 예측 시스템</a:t>
            </a:r>
            <a:r>
              <a:rPr lang="ko-KR" altLang="en-US" sz="2400" dirty="0"/>
              <a:t>을 구축할 수 있으며</a:t>
            </a:r>
            <a:r>
              <a:rPr lang="en-US" altLang="ko-KR" sz="2400" dirty="0"/>
              <a:t>, </a:t>
            </a:r>
            <a:r>
              <a:rPr lang="ko-KR" altLang="en-US" sz="2400" dirty="0"/>
              <a:t>장기적으로는 해양 생태계 변화에 대한 </a:t>
            </a:r>
            <a:r>
              <a:rPr lang="ko-KR" altLang="en-US" sz="2400" b="1" dirty="0"/>
              <a:t>연구 자료</a:t>
            </a:r>
            <a:r>
              <a:rPr lang="ko-KR" altLang="en-US" sz="2400" dirty="0"/>
              <a:t>로도 활용이 가능합니다</a:t>
            </a:r>
            <a:r>
              <a:rPr lang="en-US" altLang="ko-KR" sz="2400" dirty="0"/>
              <a:t>. </a:t>
            </a:r>
            <a:r>
              <a:rPr lang="ko-KR" altLang="en-US" sz="2400" dirty="0"/>
              <a:t>과학자와 연구 기관은 이 데이터를 통해 해파리의 생태적 역할을 연구하고</a:t>
            </a:r>
            <a:r>
              <a:rPr lang="en-US" altLang="ko-KR" sz="2400" dirty="0"/>
              <a:t>, </a:t>
            </a:r>
            <a:r>
              <a:rPr lang="ko-KR" altLang="en-US" sz="2400" dirty="0"/>
              <a:t>해파리 출몰을 보다 정확하게 예측할 수 있을 것입니다</a:t>
            </a:r>
            <a:r>
              <a:rPr lang="en-US" altLang="ko-KR" sz="2400" dirty="0"/>
              <a:t>."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B99EAC-81AD-3B0E-7718-6317355AA4FC}"/>
              </a:ext>
            </a:extLst>
          </p:cNvPr>
          <p:cNvSpPr txBox="1"/>
          <p:nvPr/>
        </p:nvSpPr>
        <p:spPr>
          <a:xfrm>
            <a:off x="1485900" y="6528536"/>
            <a:ext cx="158115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해파리 관련 캠페인으로 확장 </a:t>
            </a:r>
            <a:r>
              <a:rPr lang="en-US" altLang="ko-KR" b="1" dirty="0"/>
              <a:t>(</a:t>
            </a:r>
            <a:r>
              <a:rPr lang="ko-KR" altLang="en-US" b="1" dirty="0"/>
              <a:t>예</a:t>
            </a:r>
            <a:r>
              <a:rPr lang="en-US" altLang="ko-KR" b="1" dirty="0"/>
              <a:t>: </a:t>
            </a:r>
            <a:r>
              <a:rPr lang="ko-KR" altLang="en-US" b="1" dirty="0"/>
              <a:t>해파리 모니터링 요원</a:t>
            </a:r>
            <a:r>
              <a:rPr lang="en-US" altLang="ko-KR" b="1" dirty="0"/>
              <a:t>)</a:t>
            </a:r>
          </a:p>
          <a:p>
            <a:r>
              <a:rPr lang="en-US" altLang="ko-KR" sz="2400" dirty="0"/>
              <a:t>"</a:t>
            </a:r>
            <a:r>
              <a:rPr lang="ko-KR" altLang="en-US" sz="2400" dirty="0"/>
              <a:t>마지막으로</a:t>
            </a:r>
            <a:r>
              <a:rPr lang="en-US" altLang="ko-KR" sz="2400" dirty="0"/>
              <a:t>, </a:t>
            </a:r>
            <a:r>
              <a:rPr lang="ko-KR" altLang="en-US" sz="2400" dirty="0"/>
              <a:t>저희 프로젝트는 </a:t>
            </a:r>
            <a:r>
              <a:rPr lang="ko-KR" altLang="en-US" sz="2400" b="1" dirty="0"/>
              <a:t>해파리 관련 캠페인으로 확장</a:t>
            </a:r>
            <a:r>
              <a:rPr lang="ko-KR" altLang="en-US" sz="2400" dirty="0"/>
              <a:t>될 수 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예를 들어</a:t>
            </a:r>
            <a:r>
              <a:rPr lang="en-US" altLang="ko-KR" sz="2400" dirty="0"/>
              <a:t>, </a:t>
            </a:r>
            <a:r>
              <a:rPr lang="ko-KR" altLang="en-US" sz="2400" b="1" dirty="0"/>
              <a:t>해파리 모니터링 요원</a:t>
            </a:r>
            <a:r>
              <a:rPr lang="ko-KR" altLang="en-US" sz="2400" dirty="0"/>
              <a:t>이라는 프로그램을 통해 자원봉사자들이 해파리 출몰 지역을 직접 모니터링하고</a:t>
            </a:r>
            <a:r>
              <a:rPr lang="en-US" altLang="ko-KR" sz="2400" dirty="0"/>
              <a:t>, </a:t>
            </a:r>
            <a:r>
              <a:rPr lang="ko-KR" altLang="en-US" sz="2400" dirty="0"/>
              <a:t>신고 데이터를 제공할 수 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이로써 정부와 지역사회가 협력하여 </a:t>
            </a:r>
            <a:r>
              <a:rPr lang="ko-KR" altLang="en-US" sz="2400" b="1" dirty="0"/>
              <a:t>해파리 출몰을 감시하고 대응할 수 있는 체계</a:t>
            </a:r>
            <a:r>
              <a:rPr lang="ko-KR" altLang="en-US" sz="2400" dirty="0"/>
              <a:t>를 만들 수 있습니다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또한</a:t>
            </a:r>
            <a:r>
              <a:rPr lang="en-US" altLang="ko-KR" sz="2400" dirty="0"/>
              <a:t>, </a:t>
            </a:r>
            <a:r>
              <a:rPr lang="ko-KR" altLang="en-US" sz="2400" dirty="0"/>
              <a:t>해양 생태계 보호와 안전한 해양 활동을 위한 </a:t>
            </a:r>
            <a:r>
              <a:rPr lang="ko-KR" altLang="en-US" sz="2400" b="1" dirty="0"/>
              <a:t>해파리 캠페인</a:t>
            </a:r>
            <a:r>
              <a:rPr lang="ko-KR" altLang="en-US" sz="2400" dirty="0"/>
              <a:t>을 확대하여</a:t>
            </a:r>
            <a:r>
              <a:rPr lang="en-US" altLang="ko-KR" sz="2400" dirty="0"/>
              <a:t>, </a:t>
            </a:r>
            <a:r>
              <a:rPr lang="ko-KR" altLang="en-US" sz="2400" dirty="0"/>
              <a:t>대중에게 해파리에 대한 인식을 높이고</a:t>
            </a:r>
            <a:r>
              <a:rPr lang="en-US" altLang="ko-KR" sz="2400" dirty="0"/>
              <a:t>, </a:t>
            </a:r>
            <a:r>
              <a:rPr lang="ko-KR" altLang="en-US" sz="2400" dirty="0"/>
              <a:t>보다 적극적인 대응을 유도할 수 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이를 통해 해양 안전을 위한 </a:t>
            </a:r>
            <a:r>
              <a:rPr lang="ko-KR" altLang="en-US" sz="2400" dirty="0" err="1"/>
              <a:t>공동체적인</a:t>
            </a:r>
            <a:r>
              <a:rPr lang="ko-KR" altLang="en-US" sz="2400" dirty="0"/>
              <a:t> 노력이 강화되고</a:t>
            </a:r>
            <a:r>
              <a:rPr lang="en-US" altLang="ko-KR" sz="2400" dirty="0"/>
              <a:t>, </a:t>
            </a:r>
            <a:r>
              <a:rPr lang="ko-KR" altLang="en-US" sz="2400" dirty="0"/>
              <a:t>해양 환경 보호에도 기여할 수 있습니다</a:t>
            </a:r>
            <a:r>
              <a:rPr lang="en-US" altLang="ko-KR" sz="2400" dirty="0"/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940571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rot="8700000">
            <a:off x="9232900" y="5918200"/>
            <a:ext cx="11976100" cy="666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0" y="3133668"/>
            <a:ext cx="4051300" cy="1079500"/>
          </a:xfrm>
          <a:prstGeom prst="rect">
            <a:avLst/>
          </a:prstGeom>
          <a:effectLst>
            <a:outerShdw blurRad="17391" dist="124495" dir="2700000">
              <a:srgbClr val="000000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0" y="4759268"/>
            <a:ext cx="4051300" cy="1079500"/>
          </a:xfrm>
          <a:prstGeom prst="rect">
            <a:avLst/>
          </a:prstGeom>
          <a:effectLst>
            <a:outerShdw blurRad="17391" dist="124495" dir="2700000">
              <a:srgbClr val="000000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0" y="6422968"/>
            <a:ext cx="4051300" cy="1079500"/>
          </a:xfrm>
          <a:prstGeom prst="rect">
            <a:avLst/>
          </a:prstGeom>
          <a:effectLst>
            <a:outerShdw blurRad="17391" dist="124495" dir="2700000">
              <a:srgbClr val="000000">
                <a:alpha val="15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100" y="3108268"/>
            <a:ext cx="4051300" cy="1079500"/>
          </a:xfrm>
          <a:prstGeom prst="rect">
            <a:avLst/>
          </a:prstGeom>
          <a:effectLst>
            <a:outerShdw blurRad="17391" dist="124495" dir="2700000">
              <a:srgbClr val="000000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100" y="4746568"/>
            <a:ext cx="4051300" cy="1079500"/>
          </a:xfrm>
          <a:prstGeom prst="rect">
            <a:avLst/>
          </a:prstGeom>
          <a:effectLst>
            <a:outerShdw blurRad="17391" dist="124495" dir="2700000">
              <a:srgbClr val="000000">
                <a:alpha val="15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8293100" y="3527368"/>
            <a:ext cx="2984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D8E6FF"/>
                </a:solidFill>
                <a:latin typeface="Maplestory Light"/>
              </a:rPr>
              <a:t>01.</a:t>
            </a:r>
            <a:r>
              <a:rPr lang="en-US" sz="2400" b="0" i="0" u="none" strike="noStrike" dirty="0">
                <a:solidFill>
                  <a:srgbClr val="FFFFFF"/>
                </a:solidFill>
                <a:latin typeface="Maplestory Light"/>
              </a:rPr>
              <a:t> </a:t>
            </a:r>
            <a:r>
              <a:rPr lang="ko-KR" altLang="en-US" sz="2400" b="0" i="0" u="none" strike="noStrike" dirty="0">
                <a:solidFill>
                  <a:srgbClr val="FFFFFF"/>
                </a:solidFill>
                <a:ea typeface="Maplestory Light"/>
              </a:rPr>
              <a:t>프로젝트 제안 배경</a:t>
            </a:r>
            <a:endParaRPr lang="ko-KR" sz="2400" b="0" i="0" u="none" strike="noStrike" dirty="0">
              <a:solidFill>
                <a:srgbClr val="FFFFFF"/>
              </a:solidFill>
              <a:ea typeface="Maplestory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293100" y="5165668"/>
            <a:ext cx="3352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D8E6FF"/>
                </a:solidFill>
                <a:latin typeface="Maplestory Light"/>
              </a:rPr>
              <a:t>02.</a:t>
            </a:r>
            <a:r>
              <a:rPr lang="en-US" sz="2400" b="0" i="0" u="none" strike="noStrike" dirty="0">
                <a:solidFill>
                  <a:srgbClr val="FFFFFF"/>
                </a:solidFill>
                <a:latin typeface="Maplestory Light"/>
              </a:rPr>
              <a:t> </a:t>
            </a:r>
            <a:r>
              <a:rPr lang="ko-KR" altLang="en-US" sz="2400" b="0" i="0" u="none" strike="noStrike" dirty="0">
                <a:solidFill>
                  <a:srgbClr val="FFFFFF"/>
                </a:solidFill>
                <a:ea typeface="Maplestory Light"/>
              </a:rPr>
              <a:t>핵심 내용</a:t>
            </a:r>
            <a:endParaRPr lang="ko-KR" sz="2400" b="0" i="0" u="none" strike="noStrike" dirty="0">
              <a:solidFill>
                <a:srgbClr val="FFFFFF"/>
              </a:solidFill>
              <a:ea typeface="Maplestory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293100" y="6816668"/>
            <a:ext cx="2984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D8E6FF"/>
                </a:solidFill>
                <a:latin typeface="Maplestory Light"/>
              </a:rPr>
              <a:t>03.</a:t>
            </a:r>
            <a:r>
              <a:rPr lang="en-US" sz="2400" b="0" i="0" u="none" strike="noStrike" dirty="0">
                <a:solidFill>
                  <a:srgbClr val="FFFFFF"/>
                </a:solidFill>
                <a:latin typeface="Maplestory Light"/>
              </a:rPr>
              <a:t> </a:t>
            </a:r>
            <a:r>
              <a:rPr lang="ko-KR" altLang="en-US" sz="2400" dirty="0">
                <a:solidFill>
                  <a:srgbClr val="FFFFFF"/>
                </a:solidFill>
                <a:ea typeface="Maplestory Light"/>
              </a:rPr>
              <a:t>구현 기술</a:t>
            </a:r>
            <a:endParaRPr lang="ko-KR" sz="2400" b="0" i="0" u="none" strike="noStrike" dirty="0">
              <a:solidFill>
                <a:srgbClr val="FFFFFF"/>
              </a:solidFill>
              <a:ea typeface="Maplestory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144500" y="3501968"/>
            <a:ext cx="2984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D8E6FF"/>
                </a:solidFill>
                <a:latin typeface="Maplestory Light"/>
              </a:rPr>
              <a:t>04.</a:t>
            </a:r>
            <a:r>
              <a:rPr lang="en-US" sz="2400" b="0" i="0" u="none" strike="noStrike" dirty="0">
                <a:solidFill>
                  <a:srgbClr val="FFFFFF"/>
                </a:solidFill>
                <a:latin typeface="Maplestory Light"/>
              </a:rPr>
              <a:t> 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Maplestory Light"/>
                <a:ea typeface="Maplestory Light"/>
              </a:rPr>
              <a:t>시뮬레이션</a:t>
            </a:r>
            <a:endParaRPr lang="ko-KR" sz="2400" b="0" i="0" u="none" strike="noStrike" dirty="0">
              <a:solidFill>
                <a:srgbClr val="FFFFFF"/>
              </a:solidFill>
              <a:ea typeface="Maplestory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144500" y="5140268"/>
            <a:ext cx="2984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D8E6FF"/>
                </a:solidFill>
                <a:latin typeface="Maplestory Light"/>
              </a:rPr>
              <a:t>05. </a:t>
            </a:r>
            <a:r>
              <a:rPr lang="ko-KR" altLang="en-US" sz="2400" dirty="0">
                <a:solidFill>
                  <a:srgbClr val="FFFFFF"/>
                </a:solidFill>
                <a:latin typeface="Maplestory Light"/>
                <a:ea typeface="Maplestory Light"/>
              </a:rPr>
              <a:t>경쟁력 및 기대효과</a:t>
            </a:r>
            <a:endParaRPr lang="ko-KR" sz="2400" b="0" i="0" u="none" strike="noStrike" dirty="0">
              <a:solidFill>
                <a:srgbClr val="D8E6FF"/>
              </a:solidFill>
              <a:ea typeface="Maplestory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6422968"/>
            <a:ext cx="3860800" cy="1079500"/>
          </a:xfrm>
          <a:prstGeom prst="rect">
            <a:avLst/>
          </a:prstGeom>
          <a:effectLst>
            <a:outerShdw blurRad="17391" dist="124495" dir="2700000">
              <a:srgbClr val="000000">
                <a:alpha val="15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13144500" y="6816668"/>
            <a:ext cx="2984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D8E6FF"/>
                </a:solidFill>
                <a:latin typeface="Maplestory Light"/>
              </a:rPr>
              <a:t>06. Q&amp;A</a:t>
            </a:r>
          </a:p>
        </p:txBody>
      </p:sp>
      <p:pic>
        <p:nvPicPr>
          <p:cNvPr id="29" name="Picture 9">
            <a:extLst>
              <a:ext uri="{FF2B5EF4-FFF2-40B4-BE49-F238E27FC236}">
                <a16:creationId xmlns:a16="http://schemas.microsoft.com/office/drawing/2014/main" id="{061E1984-EBF9-9389-13EC-F395B08AE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066" y="2698750"/>
            <a:ext cx="4051300" cy="56261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35CB6A9D-6CAE-53E3-D690-F07B09849EED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목차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9977CAF-3F43-580C-2FA9-9C0404E52566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0B883731-25C9-5161-E36E-A3DA3FC39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0B675094-1BD7-F6FA-0D74-79BCFD7AC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180F93-A964-FB15-A115-86E467478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0D7A9FA-DCCB-F742-4F67-8E1F5485961A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03B102A4-FCE4-D41C-A709-1CD89D2949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8700000">
            <a:off x="9363634" y="5893340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D3BD003C-A8DD-44D0-8393-0A610BB04ED0}"/>
              </a:ext>
            </a:extLst>
          </p:cNvPr>
          <p:cNvSpPr txBox="1"/>
          <p:nvPr/>
        </p:nvSpPr>
        <p:spPr>
          <a:xfrm>
            <a:off x="152400" y="89422"/>
            <a:ext cx="92202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lang="en-US" altLang="ko-KR" sz="6000" b="1" i="0" u="none" strike="noStrike" dirty="0">
                <a:solidFill>
                  <a:srgbClr val="000000"/>
                </a:solidFill>
                <a:latin typeface="Maplestory Light"/>
              </a:rPr>
              <a:t>Q&amp;A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9DAE135-D56E-C473-E991-8D536F6631C7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42A54EA8-20BD-BAB4-AEA6-EBD8D3E3E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6DAA426E-655D-F032-AD4E-442DBD004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pic>
        <p:nvPicPr>
          <p:cNvPr id="3" name="Picture 7">
            <a:extLst>
              <a:ext uri="{FF2B5EF4-FFF2-40B4-BE49-F238E27FC236}">
                <a16:creationId xmlns:a16="http://schemas.microsoft.com/office/drawing/2014/main" id="{AE77F348-30AF-4994-4E17-7E5D4E7CF73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20460000">
            <a:off x="6362700" y="6311900"/>
            <a:ext cx="4089400" cy="4089400"/>
          </a:xfrm>
          <a:prstGeom prst="rect">
            <a:avLst/>
          </a:pr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20DC81C3-83A5-3D3F-45E1-FE34725C0F3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20400000">
            <a:off x="10143333" y="5087252"/>
            <a:ext cx="1182759" cy="1780112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32D8A29C-52DB-A464-EED7-84592C31E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498268">
            <a:off x="1743498" y="2210234"/>
            <a:ext cx="4051300" cy="5626100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0C18ACBA-F0F8-60B3-B9FF-7854769C045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180000">
            <a:off x="12499381" y="5055346"/>
            <a:ext cx="1273436" cy="1839407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04600869-C122-C4CC-DB78-3E1D76295A5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 rot="840000">
            <a:off x="14592300" y="1600200"/>
            <a:ext cx="1854200" cy="2425700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7E22EC6C-DF73-CA82-E819-01F6D7BFA242}"/>
              </a:ext>
            </a:extLst>
          </p:cNvPr>
          <p:cNvSpPr txBox="1"/>
          <p:nvPr/>
        </p:nvSpPr>
        <p:spPr>
          <a:xfrm>
            <a:off x="14935200" y="9029174"/>
            <a:ext cx="3009900" cy="8150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ea typeface="Maplestory Light"/>
              </a:rPr>
              <a:t>&lt;</a:t>
            </a:r>
            <a:r>
              <a:rPr lang="ko-KR" altLang="en-US" sz="2500" b="0" i="0" u="none" strike="noStrike" dirty="0" err="1">
                <a:solidFill>
                  <a:srgbClr val="000000"/>
                </a:solidFill>
                <a:ea typeface="Maplestory Light"/>
              </a:rPr>
              <a:t>해파리냉채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Maplestory Light"/>
              </a:rPr>
              <a:t>&gt;</a:t>
            </a:r>
          </a:p>
          <a:p>
            <a:pPr lvl="0" algn="r">
              <a:lnSpc>
                <a:spcPct val="99600"/>
              </a:lnSpc>
            </a:pPr>
            <a:r>
              <a:rPr lang="ko-KR" sz="2500" b="0" i="0" u="none" strike="noStrike" dirty="0" err="1">
                <a:solidFill>
                  <a:srgbClr val="000000"/>
                </a:solidFill>
                <a:ea typeface="Maplestory Light"/>
              </a:rPr>
              <a:t>김소원</a:t>
            </a:r>
            <a:r>
              <a:rPr lang="en-US" sz="2500" b="0" i="0" u="none" strike="noStrike" dirty="0">
                <a:solidFill>
                  <a:srgbClr val="000000"/>
                </a:solidFill>
                <a:latin typeface="Maplestory Light"/>
              </a:rPr>
              <a:t> | </a:t>
            </a:r>
            <a:r>
              <a:rPr lang="ko-KR" sz="2500" b="0" i="0" u="none" strike="noStrike" dirty="0">
                <a:solidFill>
                  <a:srgbClr val="000000"/>
                </a:solidFill>
                <a:ea typeface="Maplestory Light"/>
              </a:rPr>
              <a:t>손현정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76634A2-9552-E51C-7493-0197FC4D7FAF}"/>
              </a:ext>
            </a:extLst>
          </p:cNvPr>
          <p:cNvSpPr txBox="1"/>
          <p:nvPr/>
        </p:nvSpPr>
        <p:spPr>
          <a:xfrm>
            <a:off x="1281396" y="8274071"/>
            <a:ext cx="6470591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kumimoji="0" lang="ko-KR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감사합니다</a:t>
            </a: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!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53F47F9-203F-86D3-E60D-85CCFEAE9B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747142">
            <a:off x="6338327" y="2597500"/>
            <a:ext cx="2265821" cy="2691962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A90D3094-CDFE-A645-A393-BD733D4371B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8000"/>
          </a:blip>
          <a:stretch>
            <a:fillRect/>
          </a:stretch>
        </p:blipFill>
        <p:spPr>
          <a:xfrm rot="2700000">
            <a:off x="10149036" y="1153366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8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0AF65D-8A8A-0253-F1FA-88514BA9D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663223C-444B-9C5D-0327-B9BE0C75F732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61EABD78-D9D2-8976-AA69-F1B5FE31EE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8700000">
            <a:off x="9363634" y="5893340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02E31FA0-C2D2-A0CE-834A-6CD65D649714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lang="ko-KR" altLang="en-US" sz="6000" dirty="0">
                <a:solidFill>
                  <a:srgbClr val="000000"/>
                </a:solidFill>
                <a:latin typeface="Calibri"/>
                <a:ea typeface="Maplestory Bold"/>
              </a:rPr>
              <a:t>프로젝트 제안 배경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34D5B39-55A4-C0FB-19DC-5345D87C8641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42D76127-1767-BCE3-3C6E-8D6C886D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59CBAB5E-8403-B173-39BA-69FDCD6B3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sp>
        <p:nvSpPr>
          <p:cNvPr id="6" name="TextBox 13">
            <a:extLst>
              <a:ext uri="{FF2B5EF4-FFF2-40B4-BE49-F238E27FC236}">
                <a16:creationId xmlns:a16="http://schemas.microsoft.com/office/drawing/2014/main" id="{6F15AD5C-2CC0-CBCF-5ECB-DF677BACD7C7}"/>
              </a:ext>
            </a:extLst>
          </p:cNvPr>
          <p:cNvSpPr txBox="1"/>
          <p:nvPr/>
        </p:nvSpPr>
        <p:spPr>
          <a:xfrm>
            <a:off x="1143000" y="1541570"/>
            <a:ext cx="5689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800" dirty="0">
                <a:solidFill>
                  <a:srgbClr val="000000"/>
                </a:solidFill>
                <a:ea typeface="Maplestory Light"/>
              </a:rPr>
              <a:t>왜 제안하게 되었는가</a:t>
            </a:r>
            <a:r>
              <a:rPr lang="en-US" altLang="ko-KR" sz="2800" dirty="0">
                <a:solidFill>
                  <a:srgbClr val="000000"/>
                </a:solidFill>
                <a:ea typeface="Maplestory Light"/>
              </a:rPr>
              <a:t>?</a:t>
            </a:r>
            <a:endParaRPr lang="ko-KR" sz="2800" b="0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pic>
        <p:nvPicPr>
          <p:cNvPr id="24" name="그림 2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AAD0B9B-1EB9-A769-0240-80943569A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6791804"/>
            <a:ext cx="8608739" cy="2936314"/>
          </a:xfrm>
          <a:prstGeom prst="rect">
            <a:avLst/>
          </a:prstGeom>
        </p:spPr>
      </p:pic>
      <p:sp>
        <p:nvSpPr>
          <p:cNvPr id="33" name="TextBox 13">
            <a:extLst>
              <a:ext uri="{FF2B5EF4-FFF2-40B4-BE49-F238E27FC236}">
                <a16:creationId xmlns:a16="http://schemas.microsoft.com/office/drawing/2014/main" id="{73C1BCB8-FA30-5190-4B0B-FC04D5383997}"/>
              </a:ext>
            </a:extLst>
          </p:cNvPr>
          <p:cNvSpPr txBox="1"/>
          <p:nvPr/>
        </p:nvSpPr>
        <p:spPr>
          <a:xfrm>
            <a:off x="4512729" y="1514029"/>
            <a:ext cx="4334942" cy="5453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highlight>
                  <a:srgbClr val="FFFF00"/>
                </a:highlight>
                <a:ea typeface="Maplestory Light"/>
              </a:rPr>
              <a:t>해</a:t>
            </a:r>
            <a:r>
              <a:rPr lang="ko-KR" sz="4000" b="1" i="0" u="none" strike="noStrike" dirty="0">
                <a:solidFill>
                  <a:srgbClr val="000000"/>
                </a:solidFill>
                <a:highlight>
                  <a:srgbClr val="FFFF00"/>
                </a:highlight>
                <a:ea typeface="Maplestory Light"/>
              </a:rPr>
              <a:t>파리</a:t>
            </a:r>
            <a:r>
              <a:rPr lang="en-US" sz="4000" b="1" i="0" u="none" strike="noStrike" dirty="0">
                <a:solidFill>
                  <a:srgbClr val="000000"/>
                </a:solidFill>
                <a:highlight>
                  <a:srgbClr val="FFFF00"/>
                </a:highlight>
                <a:latin typeface="Maplestory Light"/>
              </a:rPr>
              <a:t> </a:t>
            </a:r>
            <a:r>
              <a:rPr lang="ko-KR" altLang="en-US" sz="4000" b="1" i="0" u="none" strike="noStrike" dirty="0">
                <a:solidFill>
                  <a:srgbClr val="000000"/>
                </a:solidFill>
                <a:highlight>
                  <a:srgbClr val="FFFF00"/>
                </a:highlight>
                <a:ea typeface="Maplestory Light"/>
              </a:rPr>
              <a:t>사고 증가</a:t>
            </a:r>
            <a:endParaRPr lang="ko-KR" sz="4000" b="1" i="0" u="none" strike="noStrike" dirty="0">
              <a:solidFill>
                <a:srgbClr val="000000"/>
              </a:solidFill>
              <a:highlight>
                <a:srgbClr val="FFFF00"/>
              </a:highlight>
              <a:ea typeface="Maplestory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161C21-70E7-3E81-A554-6F2B80B28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939" y="2898651"/>
            <a:ext cx="5568192" cy="646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8E876D7-971D-269C-96F3-D60009D6A47B}"/>
              </a:ext>
            </a:extLst>
          </p:cNvPr>
          <p:cNvSpPr/>
          <p:nvPr/>
        </p:nvSpPr>
        <p:spPr>
          <a:xfrm>
            <a:off x="3167547" y="7781867"/>
            <a:ext cx="3922898" cy="338890"/>
          </a:xfrm>
          <a:prstGeom prst="rect">
            <a:avLst/>
          </a:prstGeom>
          <a:solidFill>
            <a:srgbClr val="FFFF00">
              <a:alpha val="317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그림 7" descr="텍스트, 스크린샷, 운영 체제, 컴퓨터 아이콘이(가) 표시된 사진&#10;&#10;자동 생성된 설명">
            <a:extLst>
              <a:ext uri="{FF2B5EF4-FFF2-40B4-BE49-F238E27FC236}">
                <a16:creationId xmlns:a16="http://schemas.microsoft.com/office/drawing/2014/main" id="{E7739DB8-3B5F-7F64-388B-5995F97EC9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16" y="2376476"/>
            <a:ext cx="8004845" cy="412919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EC36272-76AF-4A80-25F3-DFFF57C4253A}"/>
              </a:ext>
            </a:extLst>
          </p:cNvPr>
          <p:cNvSpPr/>
          <p:nvPr/>
        </p:nvSpPr>
        <p:spPr>
          <a:xfrm>
            <a:off x="2026350" y="3030466"/>
            <a:ext cx="4450649" cy="250137"/>
          </a:xfrm>
          <a:prstGeom prst="rect">
            <a:avLst/>
          </a:prstGeom>
          <a:solidFill>
            <a:srgbClr val="FFFF00">
              <a:alpha val="317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0889D5-619A-AA26-9ECC-C5AE7360CA0A}"/>
              </a:ext>
            </a:extLst>
          </p:cNvPr>
          <p:cNvSpPr/>
          <p:nvPr/>
        </p:nvSpPr>
        <p:spPr>
          <a:xfrm>
            <a:off x="2026349" y="5057754"/>
            <a:ext cx="5365051" cy="335883"/>
          </a:xfrm>
          <a:prstGeom prst="rect">
            <a:avLst/>
          </a:prstGeom>
          <a:solidFill>
            <a:srgbClr val="FFFF00">
              <a:alpha val="317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48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7A780-E15A-DA03-6381-1E2F58F56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070E9D4-E118-6F38-7BDA-16461B0005B8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3C7B7963-7309-F76D-A17B-1716B18836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8700000">
            <a:off x="9363634" y="5893340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E41CE5B3-2C33-E2AD-92BB-C3C6EF4E24B6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lang="ko-KR" altLang="en-US" sz="6000" dirty="0">
                <a:solidFill>
                  <a:srgbClr val="000000"/>
                </a:solidFill>
                <a:latin typeface="Calibri"/>
                <a:ea typeface="Maplestory Bold"/>
              </a:rPr>
              <a:t>프로젝트 제안 배경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25F866F-0E9C-7099-CD76-0A2EED033136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A632E47A-75A7-0799-63E6-E1844C8C1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6223E33E-2F36-AA94-7E33-845F1BC77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sp>
        <p:nvSpPr>
          <p:cNvPr id="6" name="TextBox 13">
            <a:extLst>
              <a:ext uri="{FF2B5EF4-FFF2-40B4-BE49-F238E27FC236}">
                <a16:creationId xmlns:a16="http://schemas.microsoft.com/office/drawing/2014/main" id="{7158D5B9-14DF-224C-6AC7-24B75336084C}"/>
              </a:ext>
            </a:extLst>
          </p:cNvPr>
          <p:cNvSpPr txBox="1"/>
          <p:nvPr/>
        </p:nvSpPr>
        <p:spPr>
          <a:xfrm>
            <a:off x="1143000" y="1541570"/>
            <a:ext cx="5689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800" dirty="0">
                <a:solidFill>
                  <a:srgbClr val="000000"/>
                </a:solidFill>
                <a:ea typeface="Maplestory Light"/>
              </a:rPr>
              <a:t>왜 제안하게 되었는가</a:t>
            </a:r>
            <a:r>
              <a:rPr lang="en-US" altLang="ko-KR" sz="2800" dirty="0">
                <a:solidFill>
                  <a:srgbClr val="000000"/>
                </a:solidFill>
                <a:ea typeface="Maplestory Light"/>
              </a:rPr>
              <a:t>?</a:t>
            </a:r>
            <a:endParaRPr lang="ko-KR" sz="2800" b="0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0009636D-8EB3-42BF-77D6-ADDE2B4D402E}"/>
              </a:ext>
            </a:extLst>
          </p:cNvPr>
          <p:cNvSpPr txBox="1"/>
          <p:nvPr/>
        </p:nvSpPr>
        <p:spPr>
          <a:xfrm>
            <a:off x="4512729" y="1514029"/>
            <a:ext cx="4334942" cy="5453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highlight>
                  <a:srgbClr val="FFFF00"/>
                </a:highlight>
                <a:ea typeface="Maplestory Light"/>
              </a:rPr>
              <a:t>해</a:t>
            </a:r>
            <a:r>
              <a:rPr lang="ko-KR" sz="4000" b="1" i="0" u="none" strike="noStrike" dirty="0">
                <a:solidFill>
                  <a:srgbClr val="000000"/>
                </a:solidFill>
                <a:highlight>
                  <a:srgbClr val="FFFF00"/>
                </a:highlight>
                <a:ea typeface="Maplestory Light"/>
              </a:rPr>
              <a:t>파리</a:t>
            </a:r>
            <a:r>
              <a:rPr lang="en-US" sz="4000" b="1" i="0" u="none" strike="noStrike" dirty="0">
                <a:solidFill>
                  <a:srgbClr val="000000"/>
                </a:solidFill>
                <a:highlight>
                  <a:srgbClr val="FFFF00"/>
                </a:highlight>
                <a:latin typeface="Maplestory Light"/>
              </a:rPr>
              <a:t> </a:t>
            </a:r>
            <a:r>
              <a:rPr lang="ko-KR" altLang="en-US" sz="4000" b="1" i="0" u="none" strike="noStrike" dirty="0">
                <a:solidFill>
                  <a:srgbClr val="000000"/>
                </a:solidFill>
                <a:highlight>
                  <a:srgbClr val="FFFF00"/>
                </a:highlight>
                <a:ea typeface="Maplestory Light"/>
              </a:rPr>
              <a:t>사고 증가</a:t>
            </a:r>
            <a:endParaRPr lang="ko-KR" sz="4000" b="1" i="0" u="none" strike="noStrike" dirty="0">
              <a:solidFill>
                <a:srgbClr val="000000"/>
              </a:solidFill>
              <a:highlight>
                <a:srgbClr val="FFFF00"/>
              </a:highlight>
              <a:ea typeface="Maplestory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E6E3F1-D7B4-7EC9-B535-45C8668F538A}"/>
              </a:ext>
            </a:extLst>
          </p:cNvPr>
          <p:cNvSpPr txBox="1"/>
          <p:nvPr/>
        </p:nvSpPr>
        <p:spPr>
          <a:xfrm>
            <a:off x="1442796" y="2743787"/>
            <a:ext cx="1585460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1. </a:t>
            </a:r>
            <a:r>
              <a:rPr lang="ko-KR" altLang="en-US" sz="3200" b="1" dirty="0"/>
              <a:t>해파리 사고 증가</a:t>
            </a:r>
          </a:p>
          <a:p>
            <a:r>
              <a:rPr lang="ko-KR" altLang="en-US" sz="3200" dirty="0"/>
              <a:t>지구 온난화로 인한 해수 온도 상승이 해파리 개체수 증가의 주요 원인으로 지적되고 있습니다</a:t>
            </a:r>
            <a:r>
              <a:rPr lang="en-US" altLang="ko-KR" sz="3200" dirty="0"/>
              <a:t>. </a:t>
            </a:r>
            <a:r>
              <a:rPr lang="ko-KR" altLang="en-US" sz="3200" dirty="0"/>
              <a:t>특히 여름철 해수욕장에서 해파리 쏘임 사고가 빈번하게 발생하고 있습니다</a:t>
            </a:r>
            <a:r>
              <a:rPr lang="en-US" altLang="ko-KR" sz="3200" dirty="0"/>
              <a:t>. </a:t>
            </a:r>
            <a:r>
              <a:rPr lang="ko-KR" altLang="en-US" sz="3200" b="1" dirty="0"/>
              <a:t>최근 </a:t>
            </a:r>
            <a:r>
              <a:rPr lang="en-US" altLang="ko-KR" sz="3200" b="1" dirty="0"/>
              <a:t>5</a:t>
            </a:r>
            <a:r>
              <a:rPr lang="ko-KR" altLang="en-US" sz="3200" b="1" dirty="0"/>
              <a:t>년간 해수욕장에서 발생한 해파리 쏘임 사고는 </a:t>
            </a:r>
            <a:r>
              <a:rPr lang="en-US" altLang="ko-KR" sz="3200" b="1" dirty="0"/>
              <a:t>1</a:t>
            </a:r>
            <a:r>
              <a:rPr lang="ko-KR" altLang="en-US" sz="3200" b="1" dirty="0"/>
              <a:t>만 건 이상</a:t>
            </a:r>
            <a:r>
              <a:rPr lang="ko-KR" altLang="en-US" sz="3200" dirty="0"/>
              <a:t>으로 보고되었습니다</a:t>
            </a:r>
            <a:r>
              <a:rPr lang="en-US" altLang="ko-KR" sz="3200" dirty="0"/>
              <a:t>(</a:t>
            </a:r>
            <a:r>
              <a:rPr lang="ko-KR" altLang="en-US" sz="3200" dirty="0"/>
              <a:t>해양수산원 자료</a:t>
            </a:r>
            <a:r>
              <a:rPr lang="en-US" altLang="ko-KR" sz="3200" dirty="0"/>
              <a:t>).</a:t>
            </a:r>
            <a:br>
              <a:rPr lang="en-US" altLang="ko-KR" sz="3200" dirty="0"/>
            </a:br>
            <a:r>
              <a:rPr lang="ko-KR" altLang="en-US" sz="3200" dirty="0"/>
              <a:t>한국 연안에서 발견되는 대표적인 독성 해파리로는 </a:t>
            </a:r>
            <a:r>
              <a:rPr lang="ko-KR" altLang="en-US" sz="3200" b="1" dirty="0" err="1"/>
              <a:t>노무라입깃해파리</a:t>
            </a:r>
            <a:r>
              <a:rPr lang="ko-KR" altLang="en-US" sz="3200" dirty="0" err="1"/>
              <a:t>가</a:t>
            </a:r>
            <a:r>
              <a:rPr lang="ko-KR" altLang="en-US" sz="3200" dirty="0"/>
              <a:t> 있으며</a:t>
            </a:r>
            <a:r>
              <a:rPr lang="en-US" altLang="ko-KR" sz="3200" dirty="0"/>
              <a:t>, </a:t>
            </a:r>
            <a:r>
              <a:rPr lang="ko-KR" altLang="en-US" sz="3200" dirty="0"/>
              <a:t>이는 크기와 독성 면에서 매우 위험하여 관광객들의 안전을 위협합니다</a:t>
            </a:r>
            <a:r>
              <a:rPr lang="en-US" altLang="ko-KR" sz="3200" dirty="0"/>
              <a:t>. </a:t>
            </a:r>
            <a:r>
              <a:rPr lang="ko-KR" altLang="en-US" sz="3200" dirty="0"/>
              <a:t>예를 들어</a:t>
            </a:r>
            <a:r>
              <a:rPr lang="en-US" altLang="ko-KR" sz="3200" dirty="0"/>
              <a:t>, 2024</a:t>
            </a:r>
            <a:r>
              <a:rPr lang="ko-KR" altLang="en-US" sz="3200" dirty="0"/>
              <a:t>년 </a:t>
            </a:r>
            <a:r>
              <a:rPr lang="en-US" altLang="ko-KR" sz="3200" dirty="0"/>
              <a:t>8</a:t>
            </a:r>
            <a:r>
              <a:rPr lang="ko-KR" altLang="en-US" sz="3200" dirty="0"/>
              <a:t>월 부산 해수욕장에서는 하루에만 수십 건의 해파리 쏘임 사고가 발생해 일부 관광객이 병원으로 이송되기도 했습니다</a:t>
            </a:r>
            <a:r>
              <a:rPr lang="en-US" altLang="ko-KR" sz="3200" dirty="0"/>
              <a:t>.</a:t>
            </a:r>
            <a:br>
              <a:rPr lang="en-US" altLang="ko-KR" sz="3200" dirty="0"/>
            </a:br>
            <a:r>
              <a:rPr lang="ko-KR" altLang="en-US" sz="3200" dirty="0"/>
              <a:t>정부가 해수욕장에 해파리 주의보를 발령하고 경고 표지판을 설치했지만</a:t>
            </a:r>
            <a:r>
              <a:rPr lang="en-US" altLang="ko-KR" sz="3200" dirty="0"/>
              <a:t>, </a:t>
            </a:r>
            <a:r>
              <a:rPr lang="ko-KR" altLang="en-US" sz="3200" dirty="0"/>
              <a:t>사고가 계속되는 것은 </a:t>
            </a:r>
            <a:r>
              <a:rPr lang="ko-KR" altLang="en-US" sz="3200" b="1" dirty="0"/>
              <a:t>실시간 정보 제공의 부재</a:t>
            </a:r>
            <a:r>
              <a:rPr lang="ko-KR" altLang="en-US" sz="3200" dirty="0"/>
              <a:t>와 해파리 출현 위치를 사전에 경고하지 못하는 현 시스템의 한계를 보여주고 있습니다</a:t>
            </a:r>
            <a:r>
              <a:rPr lang="en-US" altLang="ko-K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523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771737-509A-04D2-820D-763A348BC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134A6F3-9DF0-B12F-B6E6-A0C0E09C09F1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32E189D9-A010-CBAA-BFC4-ECCCD99E77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rot="8700000">
            <a:off x="9363634" y="5893340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20C53A4E-7487-317B-80BA-0A8602EEB39D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lang="ko-KR" altLang="en-US" sz="6000" dirty="0">
                <a:solidFill>
                  <a:srgbClr val="000000"/>
                </a:solidFill>
                <a:latin typeface="Calibri"/>
                <a:ea typeface="Maplestory Bold"/>
              </a:rPr>
              <a:t>프로젝트 제안 배경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AC7EF2-8BB1-E376-81B8-EF746296BF04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BC829680-2EB3-11AA-B69F-A31D91280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F5A5E5FD-5593-6542-F920-9ADB72BD7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6DBA9FD-3E46-3081-CDD6-59C090628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82"/>
          <a:stretch/>
        </p:blipFill>
        <p:spPr>
          <a:xfrm>
            <a:off x="703456" y="3164397"/>
            <a:ext cx="7904096" cy="20000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AE05F4C-8604-5C53-3C66-D11C1AFA9166}"/>
              </a:ext>
            </a:extLst>
          </p:cNvPr>
          <p:cNvSpPr/>
          <p:nvPr/>
        </p:nvSpPr>
        <p:spPr>
          <a:xfrm>
            <a:off x="3619500" y="4476220"/>
            <a:ext cx="3060700" cy="286280"/>
          </a:xfrm>
          <a:prstGeom prst="rect">
            <a:avLst/>
          </a:prstGeom>
          <a:solidFill>
            <a:srgbClr val="FFFF00">
              <a:alpha val="317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51A8DC8D-8C8D-3D01-3779-7DE87EFB2581}"/>
              </a:ext>
            </a:extLst>
          </p:cNvPr>
          <p:cNvSpPr txBox="1"/>
          <p:nvPr/>
        </p:nvSpPr>
        <p:spPr>
          <a:xfrm>
            <a:off x="1143000" y="1541570"/>
            <a:ext cx="5689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800" dirty="0">
                <a:solidFill>
                  <a:srgbClr val="000000"/>
                </a:solidFill>
                <a:ea typeface="Maplestory Light"/>
              </a:rPr>
              <a:t>왜 제안하게 되었는가</a:t>
            </a:r>
            <a:r>
              <a:rPr lang="en-US" altLang="ko-KR" sz="2800" dirty="0">
                <a:solidFill>
                  <a:srgbClr val="000000"/>
                </a:solidFill>
                <a:ea typeface="Maplestory Light"/>
              </a:rPr>
              <a:t>?</a:t>
            </a:r>
            <a:endParaRPr lang="ko-KR" sz="2800" b="0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C45B71BE-03EB-ADE0-B54D-E9074A60F7AD}"/>
              </a:ext>
            </a:extLst>
          </p:cNvPr>
          <p:cNvSpPr txBox="1"/>
          <p:nvPr/>
        </p:nvSpPr>
        <p:spPr>
          <a:xfrm>
            <a:off x="4512728" y="1514029"/>
            <a:ext cx="6079071" cy="5453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highlight>
                  <a:srgbClr val="FFFF00"/>
                </a:highlight>
                <a:ea typeface="Maplestory Light"/>
              </a:rPr>
              <a:t>해</a:t>
            </a:r>
            <a:r>
              <a:rPr lang="ko-KR" sz="4000" b="1" i="0" u="none" strike="noStrike" dirty="0">
                <a:solidFill>
                  <a:srgbClr val="000000"/>
                </a:solidFill>
                <a:highlight>
                  <a:srgbClr val="FFFF00"/>
                </a:highlight>
                <a:ea typeface="Maplestory Light"/>
              </a:rPr>
              <a:t>파</a:t>
            </a:r>
            <a:r>
              <a:rPr lang="ko-KR" altLang="en-US" sz="4000" b="1" i="0" u="none" strike="noStrike" dirty="0">
                <a:solidFill>
                  <a:srgbClr val="000000"/>
                </a:solidFill>
                <a:highlight>
                  <a:srgbClr val="FFFF00"/>
                </a:highlight>
                <a:ea typeface="Maplestory Light"/>
              </a:rPr>
              <a:t>리로 인한 어업 피해 증가</a:t>
            </a:r>
            <a:endParaRPr lang="ko-KR" sz="4000" b="1" i="0" u="none" strike="noStrike" dirty="0">
              <a:solidFill>
                <a:srgbClr val="000000"/>
              </a:solidFill>
              <a:highlight>
                <a:srgbClr val="FFFF00"/>
              </a:highlight>
              <a:ea typeface="Maplestory Light"/>
            </a:endParaRPr>
          </a:p>
        </p:txBody>
      </p:sp>
      <p:pic>
        <p:nvPicPr>
          <p:cNvPr id="13" name="그림 12" descr="텍스트, 스크린샷, 폰트, 정보이(가) 표시된 사진&#10;&#10;자동 생성된 설명">
            <a:extLst>
              <a:ext uri="{FF2B5EF4-FFF2-40B4-BE49-F238E27FC236}">
                <a16:creationId xmlns:a16="http://schemas.microsoft.com/office/drawing/2014/main" id="{C62A998D-02F5-D275-A94A-0ECB88FB21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688050"/>
            <a:ext cx="8897744" cy="35986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F0468B-5698-FE7A-3447-FE6867B02D23}"/>
              </a:ext>
            </a:extLst>
          </p:cNvPr>
          <p:cNvSpPr/>
          <p:nvPr/>
        </p:nvSpPr>
        <p:spPr>
          <a:xfrm>
            <a:off x="11974525" y="4241865"/>
            <a:ext cx="2815336" cy="306326"/>
          </a:xfrm>
          <a:prstGeom prst="rect">
            <a:avLst/>
          </a:prstGeom>
          <a:solidFill>
            <a:srgbClr val="FFFF00">
              <a:alpha val="317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586A73-21BA-43E8-2B6D-0ADF5D9E5DFD}"/>
              </a:ext>
            </a:extLst>
          </p:cNvPr>
          <p:cNvSpPr/>
          <p:nvPr/>
        </p:nvSpPr>
        <p:spPr>
          <a:xfrm>
            <a:off x="11353800" y="5334208"/>
            <a:ext cx="3048000" cy="306326"/>
          </a:xfrm>
          <a:prstGeom prst="rect">
            <a:avLst/>
          </a:prstGeom>
          <a:solidFill>
            <a:srgbClr val="FFFF00">
              <a:alpha val="317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58F59D-7B5B-A3BC-0493-E4AEA1F9049E}"/>
              </a:ext>
            </a:extLst>
          </p:cNvPr>
          <p:cNvSpPr/>
          <p:nvPr/>
        </p:nvSpPr>
        <p:spPr>
          <a:xfrm>
            <a:off x="11846560" y="4688712"/>
            <a:ext cx="2245868" cy="277846"/>
          </a:xfrm>
          <a:prstGeom prst="rect">
            <a:avLst/>
          </a:prstGeom>
          <a:solidFill>
            <a:srgbClr val="FFFF00">
              <a:alpha val="317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F218023-9CD3-4FCF-6383-98E9FE25CC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8" y="5378846"/>
            <a:ext cx="7914244" cy="235545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A4446F4-2963-A153-62A2-62E31E512B4B}"/>
              </a:ext>
            </a:extLst>
          </p:cNvPr>
          <p:cNvSpPr/>
          <p:nvPr/>
        </p:nvSpPr>
        <p:spPr>
          <a:xfrm>
            <a:off x="724792" y="5981699"/>
            <a:ext cx="2628008" cy="381001"/>
          </a:xfrm>
          <a:prstGeom prst="rect">
            <a:avLst/>
          </a:prstGeom>
          <a:solidFill>
            <a:srgbClr val="FFFF00">
              <a:alpha val="317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12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DFC59-1675-676E-49BE-2E8C8B26B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2539FC2-F0A1-35BC-23B6-2F854104DAAB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AA401EB5-ED18-D4CF-14B8-9C3DF349A1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rot="8700000">
            <a:off x="9363634" y="5893340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FCAFD9BF-9A11-9694-E34A-F2D9BF5B7922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lang="ko-KR" altLang="en-US" sz="6000" dirty="0">
                <a:solidFill>
                  <a:srgbClr val="000000"/>
                </a:solidFill>
                <a:latin typeface="Calibri"/>
                <a:ea typeface="Maplestory Bold"/>
              </a:rPr>
              <a:t>프로젝트 제안 배경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4C109C8-5B55-C228-E655-9378AA2683DE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746949EB-63F6-F0EB-8F71-EDCFEB80C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FAB25555-BD0F-B994-31F7-DF0604981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sp>
        <p:nvSpPr>
          <p:cNvPr id="10" name="TextBox 13">
            <a:extLst>
              <a:ext uri="{FF2B5EF4-FFF2-40B4-BE49-F238E27FC236}">
                <a16:creationId xmlns:a16="http://schemas.microsoft.com/office/drawing/2014/main" id="{FBD3C14C-B33F-BD9A-4E0F-1E1FDB9ED344}"/>
              </a:ext>
            </a:extLst>
          </p:cNvPr>
          <p:cNvSpPr txBox="1"/>
          <p:nvPr/>
        </p:nvSpPr>
        <p:spPr>
          <a:xfrm>
            <a:off x="1143000" y="1541570"/>
            <a:ext cx="5689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800" dirty="0">
                <a:solidFill>
                  <a:srgbClr val="000000"/>
                </a:solidFill>
                <a:ea typeface="Maplestory Light"/>
              </a:rPr>
              <a:t>왜 제안하게 되었는가</a:t>
            </a:r>
            <a:r>
              <a:rPr lang="en-US" altLang="ko-KR" sz="2800" dirty="0">
                <a:solidFill>
                  <a:srgbClr val="000000"/>
                </a:solidFill>
                <a:ea typeface="Maplestory Light"/>
              </a:rPr>
              <a:t>?</a:t>
            </a:r>
            <a:endParaRPr lang="ko-KR" sz="2800" b="0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0B6AB60C-1BB3-2894-75D5-F5C5C85AD82F}"/>
              </a:ext>
            </a:extLst>
          </p:cNvPr>
          <p:cNvSpPr txBox="1"/>
          <p:nvPr/>
        </p:nvSpPr>
        <p:spPr>
          <a:xfrm>
            <a:off x="4512728" y="1514029"/>
            <a:ext cx="6079071" cy="5453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highlight>
                  <a:srgbClr val="FFFF00"/>
                </a:highlight>
                <a:ea typeface="Maplestory Light"/>
              </a:rPr>
              <a:t>해</a:t>
            </a:r>
            <a:r>
              <a:rPr lang="ko-KR" sz="4000" b="1" i="0" u="none" strike="noStrike" dirty="0">
                <a:solidFill>
                  <a:srgbClr val="000000"/>
                </a:solidFill>
                <a:highlight>
                  <a:srgbClr val="FFFF00"/>
                </a:highlight>
                <a:ea typeface="Maplestory Light"/>
              </a:rPr>
              <a:t>파</a:t>
            </a:r>
            <a:r>
              <a:rPr lang="ko-KR" altLang="en-US" sz="4000" b="1" i="0" u="none" strike="noStrike" dirty="0">
                <a:solidFill>
                  <a:srgbClr val="000000"/>
                </a:solidFill>
                <a:highlight>
                  <a:srgbClr val="FFFF00"/>
                </a:highlight>
                <a:ea typeface="Maplestory Light"/>
              </a:rPr>
              <a:t>리로 인한 어업 피해 증가</a:t>
            </a:r>
            <a:endParaRPr lang="ko-KR" sz="4000" b="1" i="0" u="none" strike="noStrike" dirty="0">
              <a:solidFill>
                <a:srgbClr val="000000"/>
              </a:solidFill>
              <a:highlight>
                <a:srgbClr val="FFFF00"/>
              </a:highlight>
              <a:ea typeface="Maplestory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7128F7-BF18-5395-A5F6-2C7C8548E167}"/>
              </a:ext>
            </a:extLst>
          </p:cNvPr>
          <p:cNvSpPr txBox="1"/>
          <p:nvPr/>
        </p:nvSpPr>
        <p:spPr>
          <a:xfrm>
            <a:off x="1447800" y="3111586"/>
            <a:ext cx="150114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해파리로 인한 어업 피해 증가</a:t>
            </a:r>
          </a:p>
          <a:p>
            <a:r>
              <a:rPr lang="ko-KR" altLang="en-US" sz="3200" dirty="0"/>
              <a:t>해파리의 증가는 </a:t>
            </a:r>
            <a:r>
              <a:rPr lang="ko-KR" altLang="en-US" sz="3200" dirty="0" err="1"/>
              <a:t>해수욕객뿐만</a:t>
            </a:r>
            <a:r>
              <a:rPr lang="ko-KR" altLang="en-US" sz="3200" dirty="0"/>
              <a:t> 아니라 </a:t>
            </a:r>
            <a:r>
              <a:rPr lang="ko-KR" altLang="en-US" sz="3200" b="1" dirty="0"/>
              <a:t>어업에도 심각한 피해</a:t>
            </a:r>
            <a:r>
              <a:rPr lang="ko-KR" altLang="en-US" sz="3200" dirty="0"/>
              <a:t>를 주고 있습니다</a:t>
            </a:r>
            <a:r>
              <a:rPr lang="en-US" altLang="ko-KR" sz="3200" dirty="0"/>
              <a:t>. </a:t>
            </a:r>
            <a:r>
              <a:rPr lang="ko-KR" altLang="en-US" sz="3200" dirty="0"/>
              <a:t>해파리는 어망에 대규모로 걸리면서 물고기와 함께 잡히거나 어망을 파손하는 경우가 많습니다</a:t>
            </a:r>
            <a:r>
              <a:rPr lang="en-US" altLang="ko-KR" sz="3200" dirty="0"/>
              <a:t>. </a:t>
            </a:r>
            <a:r>
              <a:rPr lang="ko-KR" altLang="en-US" sz="3200" dirty="0"/>
              <a:t>특히 </a:t>
            </a:r>
            <a:r>
              <a:rPr lang="ko-KR" altLang="en-US" sz="3200" dirty="0" err="1"/>
              <a:t>노무라입깃해파리와</a:t>
            </a:r>
            <a:r>
              <a:rPr lang="ko-KR" altLang="en-US" sz="3200" dirty="0"/>
              <a:t> 같은 대형 해파리는 어망에 걸릴 경우 어획량 </a:t>
            </a:r>
            <a:r>
              <a:rPr lang="ko-KR" altLang="en-US" sz="3200" dirty="0" err="1"/>
              <a:t>감소뿐만</a:t>
            </a:r>
            <a:r>
              <a:rPr lang="ko-KR" altLang="en-US" sz="3200" dirty="0"/>
              <a:t> 아니라 어망 자체를 무너뜨릴 수 있어 어민들에게 큰 경제적 손실을 초래합니다</a:t>
            </a:r>
            <a:r>
              <a:rPr lang="en-US" altLang="ko-KR" sz="3200" dirty="0"/>
              <a:t>.</a:t>
            </a:r>
            <a:br>
              <a:rPr lang="en-US" altLang="ko-KR" sz="3200" dirty="0"/>
            </a:br>
            <a:r>
              <a:rPr lang="ko-KR" altLang="en-US" sz="3200" b="1" dirty="0"/>
              <a:t>최근에는</a:t>
            </a:r>
            <a:r>
              <a:rPr lang="ko-KR" altLang="en-US" sz="3200" dirty="0"/>
              <a:t> </a:t>
            </a:r>
            <a:r>
              <a:rPr lang="ko-KR" altLang="en-US" sz="3200" b="1" dirty="0"/>
              <a:t>서해안의 어선들이 대량의 해파리 유입으로 조업을 중단</a:t>
            </a:r>
            <a:r>
              <a:rPr lang="ko-KR" altLang="en-US" sz="3200" dirty="0"/>
              <a:t>하는 사태가 발생했습니다</a:t>
            </a:r>
            <a:r>
              <a:rPr lang="en-US" altLang="ko-KR" sz="3200" dirty="0"/>
              <a:t>. </a:t>
            </a:r>
            <a:r>
              <a:rPr lang="ko-KR" altLang="en-US" sz="3200" dirty="0"/>
              <a:t>이처럼 해파리로 인한 피해가 어민들에게 심각한 부담으로 다가오고 있지만</a:t>
            </a:r>
            <a:r>
              <a:rPr lang="en-US" altLang="ko-KR" sz="3200" dirty="0"/>
              <a:t>, </a:t>
            </a:r>
            <a:r>
              <a:rPr lang="ko-KR" altLang="en-US" sz="3200" dirty="0"/>
              <a:t>아직까지 해파리 출몰에 대한 예측 시스템이 부족해 어업 피해를 사전에 예방하기 어려운 상황입니다</a:t>
            </a:r>
            <a:r>
              <a:rPr lang="en-US" altLang="ko-K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525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2B35B-3E59-F237-12A2-D8A00A30F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725F98C-A8B9-69B8-EF2D-FCB1F4871982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9F9FD6C8-71EE-A76D-E00E-6D72146C29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rot="8700000">
            <a:off x="9363634" y="5893340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8CF773A2-0EA8-0335-C57C-3FEC65AAABA6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lang="ko-KR" altLang="en-US" sz="6000" dirty="0">
                <a:solidFill>
                  <a:srgbClr val="000000"/>
                </a:solidFill>
                <a:latin typeface="Calibri"/>
                <a:ea typeface="Maplestory Bold"/>
              </a:rPr>
              <a:t>프로젝트 제안 배경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CC76206-551B-0B6F-4413-AE760A9629E1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A5E7D672-EC68-E997-83C0-44AAEDBFF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5F3760F7-BE08-487D-39F6-011814467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pic>
        <p:nvPicPr>
          <p:cNvPr id="32" name="그림 3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CB125F21-62D1-02AE-F119-62A1FCB22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2" y="3055846"/>
            <a:ext cx="8060113" cy="2042715"/>
          </a:xfrm>
          <a:prstGeom prst="rect">
            <a:avLst/>
          </a:prstGeom>
        </p:spPr>
      </p:pic>
      <p:sp>
        <p:nvSpPr>
          <p:cNvPr id="3" name="TextBox 13">
            <a:extLst>
              <a:ext uri="{FF2B5EF4-FFF2-40B4-BE49-F238E27FC236}">
                <a16:creationId xmlns:a16="http://schemas.microsoft.com/office/drawing/2014/main" id="{F3D9F289-9A97-ED7C-9D75-C225E6551A36}"/>
              </a:ext>
            </a:extLst>
          </p:cNvPr>
          <p:cNvSpPr txBox="1"/>
          <p:nvPr/>
        </p:nvSpPr>
        <p:spPr>
          <a:xfrm>
            <a:off x="1143000" y="1541570"/>
            <a:ext cx="5689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800" dirty="0">
                <a:solidFill>
                  <a:srgbClr val="000000"/>
                </a:solidFill>
                <a:ea typeface="Maplestory Light"/>
              </a:rPr>
              <a:t>왜 제안하게 되었는가</a:t>
            </a:r>
            <a:r>
              <a:rPr lang="en-US" altLang="ko-KR" sz="2800" dirty="0">
                <a:solidFill>
                  <a:srgbClr val="000000"/>
                </a:solidFill>
                <a:ea typeface="Maplestory Light"/>
              </a:rPr>
              <a:t>?</a:t>
            </a:r>
            <a:endParaRPr lang="ko-KR" sz="2800" b="0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3FA118C4-CB70-C526-B19B-50F3EC668921}"/>
              </a:ext>
            </a:extLst>
          </p:cNvPr>
          <p:cNvSpPr txBox="1"/>
          <p:nvPr/>
        </p:nvSpPr>
        <p:spPr>
          <a:xfrm>
            <a:off x="4512728" y="1514029"/>
            <a:ext cx="8467340" cy="5453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highlight>
                  <a:srgbClr val="FFFF00"/>
                </a:highlight>
                <a:ea typeface="Maplestory Light"/>
              </a:rPr>
              <a:t>해</a:t>
            </a:r>
            <a:r>
              <a:rPr lang="ko-KR" sz="4000" b="1" i="0" u="none" strike="noStrike" dirty="0">
                <a:solidFill>
                  <a:srgbClr val="000000"/>
                </a:solidFill>
                <a:highlight>
                  <a:srgbClr val="FFFF00"/>
                </a:highlight>
                <a:ea typeface="Maplestory Light"/>
              </a:rPr>
              <a:t>파</a:t>
            </a:r>
            <a:r>
              <a:rPr lang="ko-KR" altLang="en-US" sz="4000" b="1" i="0" u="none" strike="noStrike" dirty="0">
                <a:solidFill>
                  <a:srgbClr val="000000"/>
                </a:solidFill>
                <a:highlight>
                  <a:srgbClr val="FFFF00"/>
                </a:highlight>
                <a:ea typeface="Maplestory Light"/>
              </a:rPr>
              <a:t>리 피해에 대한 제한적인 대응</a:t>
            </a:r>
            <a:endParaRPr lang="ko-KR" sz="4000" b="1" i="0" u="none" strike="noStrike" dirty="0">
              <a:solidFill>
                <a:srgbClr val="000000"/>
              </a:solidFill>
              <a:highlight>
                <a:srgbClr val="FFFF00"/>
              </a:highlight>
              <a:ea typeface="Maplestory Light"/>
            </a:endParaRPr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1A0A221-1568-6209-0840-B56A5D639F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47" y="5458442"/>
            <a:ext cx="8258214" cy="29961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9592845-8E1E-44BF-9BC2-036D62969715}"/>
              </a:ext>
            </a:extLst>
          </p:cNvPr>
          <p:cNvSpPr/>
          <p:nvPr/>
        </p:nvSpPr>
        <p:spPr>
          <a:xfrm>
            <a:off x="1531320" y="4624878"/>
            <a:ext cx="5707680" cy="277474"/>
          </a:xfrm>
          <a:prstGeom prst="rect">
            <a:avLst/>
          </a:prstGeom>
          <a:solidFill>
            <a:srgbClr val="FFFF00">
              <a:alpha val="317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569EAD-F2AF-238F-0F6A-CC162A0AE437}"/>
              </a:ext>
            </a:extLst>
          </p:cNvPr>
          <p:cNvSpPr/>
          <p:nvPr/>
        </p:nvSpPr>
        <p:spPr>
          <a:xfrm>
            <a:off x="666052" y="6092136"/>
            <a:ext cx="5582348" cy="313137"/>
          </a:xfrm>
          <a:prstGeom prst="rect">
            <a:avLst/>
          </a:prstGeom>
          <a:solidFill>
            <a:srgbClr val="FFFF00">
              <a:alpha val="317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2" name="그림 11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F46BBABF-D0CD-ACDB-4784-B0BBCA43F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721" y="3313217"/>
            <a:ext cx="8554979" cy="429045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EC29ED-5598-A17A-9928-CE7C271A6F0E}"/>
              </a:ext>
            </a:extLst>
          </p:cNvPr>
          <p:cNvSpPr/>
          <p:nvPr/>
        </p:nvSpPr>
        <p:spPr>
          <a:xfrm>
            <a:off x="10287000" y="6515100"/>
            <a:ext cx="5707680" cy="304799"/>
          </a:xfrm>
          <a:prstGeom prst="rect">
            <a:avLst/>
          </a:prstGeom>
          <a:solidFill>
            <a:srgbClr val="FFFF00">
              <a:alpha val="317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477A28-F225-1077-498A-5F330B4BF11D}"/>
              </a:ext>
            </a:extLst>
          </p:cNvPr>
          <p:cNvSpPr/>
          <p:nvPr/>
        </p:nvSpPr>
        <p:spPr>
          <a:xfrm>
            <a:off x="9184905" y="6906984"/>
            <a:ext cx="3464295" cy="304799"/>
          </a:xfrm>
          <a:prstGeom prst="rect">
            <a:avLst/>
          </a:prstGeom>
          <a:solidFill>
            <a:srgbClr val="FFFF00">
              <a:alpha val="317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D6F2CE-CA84-BBFE-DDF8-DF3FA534411C}"/>
              </a:ext>
            </a:extLst>
          </p:cNvPr>
          <p:cNvSpPr/>
          <p:nvPr/>
        </p:nvSpPr>
        <p:spPr>
          <a:xfrm>
            <a:off x="9184905" y="4624878"/>
            <a:ext cx="6022148" cy="294877"/>
          </a:xfrm>
          <a:prstGeom prst="rect">
            <a:avLst/>
          </a:prstGeom>
          <a:solidFill>
            <a:srgbClr val="FFFF00">
              <a:alpha val="317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D6EBD8-9B27-AD97-D24E-6BA6DBFD0443}"/>
              </a:ext>
            </a:extLst>
          </p:cNvPr>
          <p:cNvSpPr/>
          <p:nvPr/>
        </p:nvSpPr>
        <p:spPr>
          <a:xfrm>
            <a:off x="15382164" y="4320079"/>
            <a:ext cx="405210" cy="304799"/>
          </a:xfrm>
          <a:prstGeom prst="rect">
            <a:avLst/>
          </a:prstGeom>
          <a:solidFill>
            <a:srgbClr val="FFFF00">
              <a:alpha val="317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58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690D5-1EBF-30AD-ADC8-FAC485828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C3AB613-FA5A-B357-329C-2AD77454E756}"/>
              </a:ext>
            </a:extLst>
          </p:cNvPr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F4D903DE-DF15-4BFA-C55D-4F1BB67D0A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rot="8700000">
            <a:off x="9363634" y="5893340"/>
            <a:ext cx="11976100" cy="66675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921C95B0-B764-742E-F53C-AA40CBDB4118}"/>
              </a:ext>
            </a:extLst>
          </p:cNvPr>
          <p:cNvSpPr txBox="1"/>
          <p:nvPr/>
        </p:nvSpPr>
        <p:spPr>
          <a:xfrm>
            <a:off x="152400" y="89422"/>
            <a:ext cx="6527800" cy="1146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aplestory Bold"/>
                <a:cs typeface="+mn-cs"/>
              </a:rPr>
              <a:t>	</a:t>
            </a:r>
            <a:r>
              <a:rPr lang="ko-KR" altLang="en-US" sz="6000" dirty="0">
                <a:solidFill>
                  <a:srgbClr val="000000"/>
                </a:solidFill>
                <a:latin typeface="Calibri"/>
                <a:ea typeface="Maplestory Bold"/>
              </a:rPr>
              <a:t>프로젝트 제안 배경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aplestory Bold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E175575-5FA9-401E-EEC5-E2CCF7F3D681}"/>
              </a:ext>
            </a:extLst>
          </p:cNvPr>
          <p:cNvGrpSpPr/>
          <p:nvPr/>
        </p:nvGrpSpPr>
        <p:grpSpPr>
          <a:xfrm>
            <a:off x="990600" y="1257826"/>
            <a:ext cx="16306800" cy="69761"/>
            <a:chOff x="685800" y="1257826"/>
            <a:chExt cx="16306800" cy="69761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0670D825-0444-4111-11FC-C022AF1B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276787"/>
              <a:ext cx="3911600" cy="50800"/>
            </a:xfrm>
            <a:prstGeom prst="rect">
              <a:avLst/>
            </a:prstGeom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AF4D65E9-0AC6-5591-8166-C6EE32CC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4114800" y="1257826"/>
              <a:ext cx="12877800" cy="69761"/>
            </a:xfrm>
            <a:prstGeom prst="rect">
              <a:avLst/>
            </a:prstGeom>
          </p:spPr>
        </p:pic>
      </p:grpSp>
      <p:sp>
        <p:nvSpPr>
          <p:cNvPr id="3" name="TextBox 13">
            <a:extLst>
              <a:ext uri="{FF2B5EF4-FFF2-40B4-BE49-F238E27FC236}">
                <a16:creationId xmlns:a16="http://schemas.microsoft.com/office/drawing/2014/main" id="{8FD17542-AD22-7789-137F-757F72168DA6}"/>
              </a:ext>
            </a:extLst>
          </p:cNvPr>
          <p:cNvSpPr txBox="1"/>
          <p:nvPr/>
        </p:nvSpPr>
        <p:spPr>
          <a:xfrm>
            <a:off x="1143000" y="1541570"/>
            <a:ext cx="5689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800" dirty="0">
                <a:solidFill>
                  <a:srgbClr val="000000"/>
                </a:solidFill>
                <a:ea typeface="Maplestory Light"/>
              </a:rPr>
              <a:t>왜 제안하게 되었는가</a:t>
            </a:r>
            <a:r>
              <a:rPr lang="en-US" altLang="ko-KR" sz="2800" dirty="0">
                <a:solidFill>
                  <a:srgbClr val="000000"/>
                </a:solidFill>
                <a:ea typeface="Maplestory Light"/>
              </a:rPr>
              <a:t>?</a:t>
            </a:r>
            <a:endParaRPr lang="ko-KR" sz="2800" b="0" i="0" u="none" strike="noStrike" dirty="0">
              <a:solidFill>
                <a:srgbClr val="000000"/>
              </a:solidFill>
              <a:ea typeface="Maplestory Light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ACDEAE7-B3CB-174C-E2AC-5ED524B454D6}"/>
              </a:ext>
            </a:extLst>
          </p:cNvPr>
          <p:cNvSpPr txBox="1"/>
          <p:nvPr/>
        </p:nvSpPr>
        <p:spPr>
          <a:xfrm>
            <a:off x="4512728" y="1514029"/>
            <a:ext cx="8467340" cy="5453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highlight>
                  <a:srgbClr val="FFFF00"/>
                </a:highlight>
                <a:ea typeface="Maplestory Light"/>
              </a:rPr>
              <a:t>해</a:t>
            </a:r>
            <a:r>
              <a:rPr lang="ko-KR" sz="4000" b="1" i="0" u="none" strike="noStrike" dirty="0">
                <a:solidFill>
                  <a:srgbClr val="000000"/>
                </a:solidFill>
                <a:highlight>
                  <a:srgbClr val="FFFF00"/>
                </a:highlight>
                <a:ea typeface="Maplestory Light"/>
              </a:rPr>
              <a:t>파</a:t>
            </a:r>
            <a:r>
              <a:rPr lang="ko-KR" altLang="en-US" sz="4000" b="1" i="0" u="none" strike="noStrike" dirty="0">
                <a:solidFill>
                  <a:srgbClr val="000000"/>
                </a:solidFill>
                <a:highlight>
                  <a:srgbClr val="FFFF00"/>
                </a:highlight>
                <a:ea typeface="Maplestory Light"/>
              </a:rPr>
              <a:t>리 피해에 대한 제한적인 대응</a:t>
            </a:r>
            <a:endParaRPr lang="ko-KR" sz="4000" b="1" i="0" u="none" strike="noStrike" dirty="0">
              <a:solidFill>
                <a:srgbClr val="000000"/>
              </a:solidFill>
              <a:highlight>
                <a:srgbClr val="FFFF00"/>
              </a:highlight>
              <a:ea typeface="Maplestory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F8DDFD-75D8-AF3B-8158-30F7E92709C5}"/>
              </a:ext>
            </a:extLst>
          </p:cNvPr>
          <p:cNvSpPr txBox="1"/>
          <p:nvPr/>
        </p:nvSpPr>
        <p:spPr>
          <a:xfrm>
            <a:off x="1170432" y="2970105"/>
            <a:ext cx="155448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해파리 피해에 대한 제한적인 대응</a:t>
            </a:r>
          </a:p>
          <a:p>
            <a:r>
              <a:rPr lang="ko-KR" altLang="en-US" sz="3200" dirty="0"/>
              <a:t>정부와 지자체는 매년 여름 해수욕장과 어업 활동이 많은 지역에 해파리 주의보를 발령하고</a:t>
            </a:r>
            <a:r>
              <a:rPr lang="en-US" altLang="ko-KR" sz="3200" dirty="0"/>
              <a:t>, </a:t>
            </a:r>
            <a:r>
              <a:rPr lang="ko-KR" altLang="en-US" sz="3200" dirty="0"/>
              <a:t>일부 해파리를 물리적으로 제거하는 작업을 하고 있습니다</a:t>
            </a:r>
            <a:r>
              <a:rPr lang="en-US" altLang="ko-KR" sz="3200" dirty="0"/>
              <a:t>. </a:t>
            </a:r>
            <a:r>
              <a:rPr lang="ko-KR" altLang="en-US" sz="3200" dirty="0"/>
              <a:t>그러나 해파리의 </a:t>
            </a:r>
            <a:r>
              <a:rPr lang="ko-KR" altLang="en-US" sz="3200" b="1" dirty="0"/>
              <a:t>예측 불가능한 이동 경로</a:t>
            </a:r>
            <a:r>
              <a:rPr lang="ko-KR" altLang="en-US" sz="3200" dirty="0"/>
              <a:t>와 다양한 종류의 해파리 출현으로 인해 실질적인 대응이 어려운 상황입니다</a:t>
            </a:r>
            <a:r>
              <a:rPr lang="en-US" altLang="ko-KR" sz="3200" dirty="0"/>
              <a:t>.</a:t>
            </a:r>
            <a:br>
              <a:rPr lang="en-US" altLang="ko-KR" sz="3200" dirty="0"/>
            </a:br>
            <a:r>
              <a:rPr lang="ko-KR" altLang="en-US" sz="3200" dirty="0"/>
              <a:t>예를 들어</a:t>
            </a:r>
            <a:r>
              <a:rPr lang="en-US" altLang="ko-KR" sz="3200" dirty="0"/>
              <a:t>, 2023</a:t>
            </a:r>
            <a:r>
              <a:rPr lang="ko-KR" altLang="en-US" sz="3200" dirty="0"/>
              <a:t>년 제주도에서는 해파리 주의보 발령 후에도 해파리 쏘임 사고가 지속 발생했고</a:t>
            </a:r>
            <a:r>
              <a:rPr lang="en-US" altLang="ko-KR" sz="3200" dirty="0"/>
              <a:t>, </a:t>
            </a:r>
            <a:r>
              <a:rPr lang="ko-KR" altLang="en-US" sz="3200" dirty="0"/>
              <a:t>이로 인해 일부 해수욕장은 일시적으로 폐쇄되기도 했습니다</a:t>
            </a:r>
            <a:r>
              <a:rPr lang="en-US" altLang="ko-KR" sz="3200" dirty="0"/>
              <a:t>. </a:t>
            </a:r>
            <a:r>
              <a:rPr lang="ko-KR" altLang="en-US" sz="3200" dirty="0"/>
              <a:t>문제는 현재 </a:t>
            </a:r>
            <a:r>
              <a:rPr lang="ko-KR" altLang="en-US" sz="3200" b="1" dirty="0"/>
              <a:t>해파리 출몰에 대한 실시간 정보</a:t>
            </a:r>
            <a:r>
              <a:rPr lang="ko-KR" altLang="en-US" sz="3200" dirty="0"/>
              <a:t>를 제공하는 체계가 부족하고</a:t>
            </a:r>
            <a:r>
              <a:rPr lang="en-US" altLang="ko-KR" sz="3200" dirty="0"/>
              <a:t>, </a:t>
            </a:r>
            <a:r>
              <a:rPr lang="ko-KR" altLang="en-US" sz="3200" b="1" dirty="0"/>
              <a:t>해수욕객들이 사고 발생 시 즉각적인 대처법</a:t>
            </a:r>
            <a:r>
              <a:rPr lang="ko-KR" altLang="en-US" sz="3200" dirty="0"/>
              <a:t>을 제대로 숙지하지 못하는 상황입니다</a:t>
            </a:r>
            <a:r>
              <a:rPr lang="en-US" altLang="ko-KR" sz="3200" dirty="0"/>
              <a:t>. </a:t>
            </a:r>
            <a:r>
              <a:rPr lang="ko-KR" altLang="en-US" sz="3200" dirty="0"/>
              <a:t>해파리 피해 예방을 위한 교육과 대응 체계는 있지만</a:t>
            </a:r>
            <a:r>
              <a:rPr lang="en-US" altLang="ko-KR" sz="3200" dirty="0"/>
              <a:t>, </a:t>
            </a:r>
            <a:r>
              <a:rPr lang="ko-KR" altLang="en-US" sz="3200" dirty="0"/>
              <a:t>현장에서는 여전히 한계가 존재하는 것이 현실입니다</a:t>
            </a:r>
            <a:r>
              <a:rPr lang="en-US" altLang="ko-K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70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2224</Words>
  <Application>Microsoft Macintosh PowerPoint</Application>
  <PresentationFormat>사용자 지정</PresentationFormat>
  <Paragraphs>248</Paragraphs>
  <Slides>30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Calibri</vt:lpstr>
      <vt:lpstr>Maplestory Bold</vt:lpstr>
      <vt:lpstr>Maplestory Light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김소원</cp:lastModifiedBy>
  <cp:revision>30</cp:revision>
  <dcterms:created xsi:type="dcterms:W3CDTF">2006-08-16T00:00:00Z</dcterms:created>
  <dcterms:modified xsi:type="dcterms:W3CDTF">2024-10-19T06:36:40Z</dcterms:modified>
</cp:coreProperties>
</file>